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6"/>
  </p:notesMasterIdLst>
  <p:sldIdLst>
    <p:sldId id="256" r:id="rId3"/>
    <p:sldId id="257" r:id="rId4"/>
    <p:sldId id="258" r:id="rId5"/>
    <p:sldId id="259" r:id="rId6"/>
    <p:sldId id="260" r:id="rId7"/>
    <p:sldId id="261" r:id="rId8"/>
    <p:sldId id="262" r:id="rId9"/>
    <p:sldId id="263" r:id="rId10"/>
    <p:sldId id="296" r:id="rId11"/>
    <p:sldId id="264" r:id="rId12"/>
    <p:sldId id="265" r:id="rId13"/>
    <p:sldId id="266" r:id="rId14"/>
    <p:sldId id="297"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8" r:id="rId37"/>
    <p:sldId id="288" r:id="rId38"/>
    <p:sldId id="289" r:id="rId39"/>
    <p:sldId id="290" r:id="rId40"/>
    <p:sldId id="291" r:id="rId41"/>
    <p:sldId id="292" r:id="rId42"/>
    <p:sldId id="293" r:id="rId43"/>
    <p:sldId id="294" r:id="rId44"/>
    <p:sldId id="295" r:id="rId45"/>
  </p:sldIdLst>
  <p:sldSz cx="9144000" cy="6858000" type="screen4x3"/>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Arial Unicode MS" charset="0"/>
      </a:defRPr>
    </a:lvl5pPr>
    <a:lvl6pPr marL="2286000" algn="l" defTabSz="457200" rtl="0" eaLnBrk="1" latinLnBrk="0" hangingPunct="1">
      <a:defRPr kern="1200">
        <a:solidFill>
          <a:schemeClr val="bg1"/>
        </a:solidFill>
        <a:latin typeface="Arial" charset="0"/>
        <a:ea typeface="ＭＳ Ｐゴシック" charset="0"/>
        <a:cs typeface="Arial Unicode MS" charset="0"/>
      </a:defRPr>
    </a:lvl6pPr>
    <a:lvl7pPr marL="2743200" algn="l" defTabSz="457200" rtl="0" eaLnBrk="1" latinLnBrk="0" hangingPunct="1">
      <a:defRPr kern="1200">
        <a:solidFill>
          <a:schemeClr val="bg1"/>
        </a:solidFill>
        <a:latin typeface="Arial" charset="0"/>
        <a:ea typeface="ＭＳ Ｐゴシック" charset="0"/>
        <a:cs typeface="Arial Unicode MS" charset="0"/>
      </a:defRPr>
    </a:lvl7pPr>
    <a:lvl8pPr marL="3200400" algn="l" defTabSz="457200" rtl="0" eaLnBrk="1" latinLnBrk="0" hangingPunct="1">
      <a:defRPr kern="1200">
        <a:solidFill>
          <a:schemeClr val="bg1"/>
        </a:solidFill>
        <a:latin typeface="Arial" charset="0"/>
        <a:ea typeface="ＭＳ Ｐゴシック" charset="0"/>
        <a:cs typeface="Arial Unicode MS" charset="0"/>
      </a:defRPr>
    </a:lvl8pPr>
    <a:lvl9pPr marL="3657600" algn="l" defTabSz="457200" rtl="0" eaLnBrk="1" latinLnBrk="0" hangingPunct="1">
      <a:defRPr kern="1200">
        <a:solidFill>
          <a:schemeClr val="bg1"/>
        </a:solidFill>
        <a:latin typeface="Arial" charset="0"/>
        <a:ea typeface="ＭＳ Ｐゴシック" charset="0"/>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p:cViewPr varScale="1">
        <p:scale>
          <a:sx n="106" d="100"/>
          <a:sy n="106" d="100"/>
        </p:scale>
        <p:origin x="1800"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xmlns="" w="9360"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4"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5" name="Rectangle 3"/>
          <p:cNvSpPr>
            <a:spLocks noGrp="1" noRot="1" noChangeAspect="1" noChangeArrowheads="1"/>
          </p:cNvSpPr>
          <p:nvPr>
            <p:ph type="sldImg"/>
          </p:nvPr>
        </p:nvSpPr>
        <p:spPr bwMode="auto">
          <a:xfrm>
            <a:off x="1371600" y="763588"/>
            <a:ext cx="5024438" cy="3767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3076" name="Rectangle 4"/>
          <p:cNvSpPr>
            <a:spLocks noGrp="1" noChangeArrowheads="1"/>
          </p:cNvSpPr>
          <p:nvPr>
            <p:ph type="body"/>
          </p:nvPr>
        </p:nvSpPr>
        <p:spPr bwMode="auto">
          <a:xfrm>
            <a:off x="777875" y="4776788"/>
            <a:ext cx="6213475"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US"/>
          </a:p>
        </p:txBody>
      </p:sp>
      <p:sp>
        <p:nvSpPr>
          <p:cNvPr id="3077" name="Rectangle 5"/>
          <p:cNvSpPr>
            <a:spLocks noGrp="1" noChangeArrowheads="1"/>
          </p:cNvSpPr>
          <p:nvPr>
            <p:ph type="hdr"/>
          </p:nvPr>
        </p:nvSpPr>
        <p:spPr bwMode="auto">
          <a:xfrm>
            <a:off x="0" y="0"/>
            <a:ext cx="3368675" cy="498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buClrTx/>
              <a:buFontTx/>
              <a:buNone/>
              <a:tabLst>
                <a:tab pos="723900" algn="l"/>
                <a:tab pos="1447800" algn="l"/>
                <a:tab pos="2171700" algn="l"/>
                <a:tab pos="2895600" algn="l"/>
              </a:tabLst>
              <a:defRPr sz="1400">
                <a:solidFill>
                  <a:srgbClr val="000000"/>
                </a:solidFill>
                <a:latin typeface="Times New Roman" charset="0"/>
              </a:defRPr>
            </a:lvl1pPr>
          </a:lstStyle>
          <a:p>
            <a:endParaRPr lang="en-CA"/>
          </a:p>
        </p:txBody>
      </p:sp>
      <p:sp>
        <p:nvSpPr>
          <p:cNvPr id="3078" name="Rectangle 6"/>
          <p:cNvSpPr>
            <a:spLocks noGrp="1" noChangeArrowheads="1"/>
          </p:cNvSpPr>
          <p:nvPr>
            <p:ph type="dt"/>
          </p:nvPr>
        </p:nvSpPr>
        <p:spPr bwMode="auto">
          <a:xfrm>
            <a:off x="4398963" y="0"/>
            <a:ext cx="3368675" cy="498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buClrTx/>
              <a:buFontTx/>
              <a:buNone/>
              <a:tabLst>
                <a:tab pos="723900" algn="l"/>
                <a:tab pos="1447800" algn="l"/>
                <a:tab pos="2171700" algn="l"/>
                <a:tab pos="2895600" algn="l"/>
              </a:tabLst>
              <a:defRPr sz="1400">
                <a:solidFill>
                  <a:srgbClr val="000000"/>
                </a:solidFill>
                <a:latin typeface="Times New Roman" charset="0"/>
              </a:defRPr>
            </a:lvl1pPr>
          </a:lstStyle>
          <a:p>
            <a:endParaRPr lang="en-CA"/>
          </a:p>
        </p:txBody>
      </p:sp>
      <p:sp>
        <p:nvSpPr>
          <p:cNvPr id="3079" name="Rectangle 7"/>
          <p:cNvSpPr>
            <a:spLocks noGrp="1" noChangeArrowheads="1"/>
          </p:cNvSpPr>
          <p:nvPr>
            <p:ph type="ftr"/>
          </p:nvPr>
        </p:nvSpPr>
        <p:spPr bwMode="auto">
          <a:xfrm>
            <a:off x="0" y="9555163"/>
            <a:ext cx="3368675" cy="498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buClrTx/>
              <a:buFontTx/>
              <a:buNone/>
              <a:tabLst>
                <a:tab pos="723900" algn="l"/>
                <a:tab pos="1447800" algn="l"/>
                <a:tab pos="2171700" algn="l"/>
                <a:tab pos="2895600" algn="l"/>
              </a:tabLst>
              <a:defRPr sz="1400">
                <a:solidFill>
                  <a:srgbClr val="000000"/>
                </a:solidFill>
                <a:latin typeface="Times New Roman" charset="0"/>
              </a:defRPr>
            </a:lvl1pPr>
          </a:lstStyle>
          <a:p>
            <a:endParaRPr lang="en-CA"/>
          </a:p>
        </p:txBody>
      </p:sp>
      <p:sp>
        <p:nvSpPr>
          <p:cNvPr id="3080" name="Rectangle 8"/>
          <p:cNvSpPr>
            <a:spLocks noGrp="1" noChangeArrowheads="1"/>
          </p:cNvSpPr>
          <p:nvPr>
            <p:ph type="sldNum"/>
          </p:nvPr>
        </p:nvSpPr>
        <p:spPr bwMode="auto">
          <a:xfrm>
            <a:off x="4398963" y="9555163"/>
            <a:ext cx="3368675" cy="498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buClrTx/>
              <a:buFontTx/>
              <a:buNone/>
              <a:tabLst>
                <a:tab pos="723900" algn="l"/>
                <a:tab pos="1447800" algn="l"/>
                <a:tab pos="2171700" algn="l"/>
                <a:tab pos="2895600" algn="l"/>
              </a:tabLst>
              <a:defRPr sz="1400">
                <a:solidFill>
                  <a:srgbClr val="000000"/>
                </a:solidFill>
                <a:latin typeface="Times New Roman" charset="0"/>
              </a:defRPr>
            </a:lvl1pPr>
          </a:lstStyle>
          <a:p>
            <a:fld id="{1FB3DC24-DBD2-114E-B7AB-E7BED9CC0394}" type="slidenum">
              <a:rPr lang="en-CA"/>
              <a:pPr/>
              <a:t>‹#›</a:t>
            </a:fld>
            <a:endParaRPr lang="en-CA"/>
          </a:p>
        </p:txBody>
      </p:sp>
    </p:spTree>
    <p:extLst>
      <p:ext uri="{BB962C8B-B14F-4D97-AF65-F5344CB8AC3E}">
        <p14:creationId xmlns:p14="http://schemas.microsoft.com/office/powerpoint/2010/main" val="358831809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CC772F1-84D4-AE4E-8D51-6CF45D00B63A}" type="slidenum">
              <a:rPr lang="en-CA"/>
              <a:pPr/>
              <a:t>1</a:t>
            </a:fld>
            <a:endParaRPr lang="en-CA"/>
          </a:p>
        </p:txBody>
      </p:sp>
      <p:sp>
        <p:nvSpPr>
          <p:cNvPr id="4608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6E3A25D-9C76-9844-BB8C-219EFE8F6057}" type="slidenum">
              <a:rPr lang="en-CA"/>
              <a:pPr/>
              <a:t>11</a:t>
            </a:fld>
            <a:endParaRPr lang="en-CA"/>
          </a:p>
        </p:txBody>
      </p:sp>
      <p:sp>
        <p:nvSpPr>
          <p:cNvPr id="5529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6AD4679-40CD-8E4F-AE6F-CA04436EFC6F}" type="slidenum">
              <a:rPr lang="en-CA"/>
              <a:pPr/>
              <a:t>12</a:t>
            </a:fld>
            <a:endParaRPr lang="en-CA"/>
          </a:p>
        </p:txBody>
      </p:sp>
      <p:sp>
        <p:nvSpPr>
          <p:cNvPr id="5632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5F9D64C-DD41-DA47-A434-C193CA6185B9}" type="slidenum">
              <a:rPr lang="en-CA"/>
              <a:pPr/>
              <a:t>14</a:t>
            </a:fld>
            <a:endParaRPr lang="en-CA"/>
          </a:p>
        </p:txBody>
      </p:sp>
      <p:sp>
        <p:nvSpPr>
          <p:cNvPr id="5734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B9879C9-4AFB-7B4B-837F-73DCDD177F26}" type="slidenum">
              <a:rPr lang="en-CA"/>
              <a:pPr/>
              <a:t>15</a:t>
            </a:fld>
            <a:endParaRPr lang="en-CA"/>
          </a:p>
        </p:txBody>
      </p:sp>
      <p:sp>
        <p:nvSpPr>
          <p:cNvPr id="5836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837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4A50D06-13D9-6B4A-AE74-0D6FD8B606AE}" type="slidenum">
              <a:rPr lang="en-CA"/>
              <a:pPr/>
              <a:t>16</a:t>
            </a:fld>
            <a:endParaRPr lang="en-CA"/>
          </a:p>
        </p:txBody>
      </p:sp>
      <p:sp>
        <p:nvSpPr>
          <p:cNvPr id="5939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32FE37A-552E-3F48-8C5D-8363E0EE07C7}" type="slidenum">
              <a:rPr lang="en-CA"/>
              <a:pPr/>
              <a:t>17</a:t>
            </a:fld>
            <a:endParaRPr lang="en-CA"/>
          </a:p>
        </p:txBody>
      </p:sp>
      <p:sp>
        <p:nvSpPr>
          <p:cNvPr id="6041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B9431B1-DAAB-304D-A2AA-53B566BF21DA}" type="slidenum">
              <a:rPr lang="en-CA"/>
              <a:pPr/>
              <a:t>18</a:t>
            </a:fld>
            <a:endParaRPr lang="en-CA"/>
          </a:p>
        </p:txBody>
      </p:sp>
      <p:sp>
        <p:nvSpPr>
          <p:cNvPr id="6144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8F9D92C-93F9-C94F-88A8-E0697915A7F9}" type="slidenum">
              <a:rPr lang="en-CA"/>
              <a:pPr/>
              <a:t>19</a:t>
            </a:fld>
            <a:endParaRPr lang="en-CA"/>
          </a:p>
        </p:txBody>
      </p:sp>
      <p:sp>
        <p:nvSpPr>
          <p:cNvPr id="6246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246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EC3BAC9-96D5-DA40-A623-2A9EA9BB7FC3}" type="slidenum">
              <a:rPr lang="en-CA"/>
              <a:pPr/>
              <a:t>20</a:t>
            </a:fld>
            <a:endParaRPr lang="en-CA"/>
          </a:p>
        </p:txBody>
      </p:sp>
      <p:sp>
        <p:nvSpPr>
          <p:cNvPr id="6348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ED7FE91-84C0-9F4D-85F9-B67BFBD748A6}" type="slidenum">
              <a:rPr lang="en-CA"/>
              <a:pPr/>
              <a:t>21</a:t>
            </a:fld>
            <a:endParaRPr lang="en-CA"/>
          </a:p>
        </p:txBody>
      </p:sp>
      <p:sp>
        <p:nvSpPr>
          <p:cNvPr id="6451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02C22FF-F392-2746-B301-712579414B8C}" type="slidenum">
              <a:rPr lang="en-CA"/>
              <a:pPr/>
              <a:t>2</a:t>
            </a:fld>
            <a:endParaRPr lang="en-CA"/>
          </a:p>
        </p:txBody>
      </p:sp>
      <p:sp>
        <p:nvSpPr>
          <p:cNvPr id="4710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802E5BB-0F47-9140-84D0-A2996CE7A8B0}" type="slidenum">
              <a:rPr lang="en-CA"/>
              <a:pPr/>
              <a:t>22</a:t>
            </a:fld>
            <a:endParaRPr lang="en-CA"/>
          </a:p>
        </p:txBody>
      </p:sp>
      <p:sp>
        <p:nvSpPr>
          <p:cNvPr id="6553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48D5E3E-3FE2-1842-A18E-E469AB23E2B8}" type="slidenum">
              <a:rPr lang="en-CA"/>
              <a:pPr/>
              <a:t>23</a:t>
            </a:fld>
            <a:endParaRPr lang="en-CA"/>
          </a:p>
        </p:txBody>
      </p:sp>
      <p:sp>
        <p:nvSpPr>
          <p:cNvPr id="6656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656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2DE7B3C-9FF4-644F-9A8F-3B60700293AE}" type="slidenum">
              <a:rPr lang="en-CA"/>
              <a:pPr/>
              <a:t>24</a:t>
            </a:fld>
            <a:endParaRPr lang="en-CA"/>
          </a:p>
        </p:txBody>
      </p:sp>
      <p:sp>
        <p:nvSpPr>
          <p:cNvPr id="6758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A4EDAD9-50D1-B340-B6EB-2274828A60B0}" type="slidenum">
              <a:rPr lang="en-CA"/>
              <a:pPr/>
              <a:t>25</a:t>
            </a:fld>
            <a:endParaRPr lang="en-CA"/>
          </a:p>
        </p:txBody>
      </p:sp>
      <p:sp>
        <p:nvSpPr>
          <p:cNvPr id="6860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861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108C2D9-E9BD-6445-AF47-E35820A9B873}" type="slidenum">
              <a:rPr lang="en-CA"/>
              <a:pPr/>
              <a:t>26</a:t>
            </a:fld>
            <a:endParaRPr lang="en-CA"/>
          </a:p>
        </p:txBody>
      </p:sp>
      <p:sp>
        <p:nvSpPr>
          <p:cNvPr id="6963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4DC8FAE-0A30-F544-B620-3D1FEA67A375}" type="slidenum">
              <a:rPr lang="en-CA"/>
              <a:pPr/>
              <a:t>27</a:t>
            </a:fld>
            <a:endParaRPr lang="en-CA"/>
          </a:p>
        </p:txBody>
      </p:sp>
      <p:sp>
        <p:nvSpPr>
          <p:cNvPr id="7065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065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6BE22F9-3485-B84F-B7DA-BC825EAEF100}" type="slidenum">
              <a:rPr lang="en-CA"/>
              <a:pPr/>
              <a:t>29</a:t>
            </a:fld>
            <a:endParaRPr lang="en-CA"/>
          </a:p>
        </p:txBody>
      </p:sp>
      <p:sp>
        <p:nvSpPr>
          <p:cNvPr id="7270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270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9E8CA38-DE98-2F42-9EDC-899F0695A1B7}" type="slidenum">
              <a:rPr lang="en-CA"/>
              <a:pPr/>
              <a:t>30</a:t>
            </a:fld>
            <a:endParaRPr lang="en-CA"/>
          </a:p>
        </p:txBody>
      </p:sp>
      <p:sp>
        <p:nvSpPr>
          <p:cNvPr id="7372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373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8704A00-E71A-AF4C-B9BF-8235F6816122}" type="slidenum">
              <a:rPr lang="en-CA"/>
              <a:pPr/>
              <a:t>31</a:t>
            </a:fld>
            <a:endParaRPr lang="en-CA"/>
          </a:p>
        </p:txBody>
      </p:sp>
      <p:sp>
        <p:nvSpPr>
          <p:cNvPr id="7475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475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4B8A347-2189-934C-AFC7-4B0A477ABAF5}" type="slidenum">
              <a:rPr lang="en-CA"/>
              <a:pPr/>
              <a:t>32</a:t>
            </a:fld>
            <a:endParaRPr lang="en-CA"/>
          </a:p>
        </p:txBody>
      </p:sp>
      <p:sp>
        <p:nvSpPr>
          <p:cNvPr id="7577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577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32D986F-C302-CF46-A9AC-F9BD3164324E}" type="slidenum">
              <a:rPr lang="en-CA"/>
              <a:pPr/>
              <a:t>3</a:t>
            </a:fld>
            <a:endParaRPr lang="en-CA"/>
          </a:p>
        </p:txBody>
      </p:sp>
      <p:sp>
        <p:nvSpPr>
          <p:cNvPr id="4812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7D24E22-1DA6-0F43-BECE-4C2BE2EEBEC0}" type="slidenum">
              <a:rPr lang="en-CA"/>
              <a:pPr/>
              <a:t>33</a:t>
            </a:fld>
            <a:endParaRPr lang="en-CA"/>
          </a:p>
        </p:txBody>
      </p:sp>
      <p:sp>
        <p:nvSpPr>
          <p:cNvPr id="7680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680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0DD4BED-ABA4-A042-B546-B5449A73D8C7}" type="slidenum">
              <a:rPr lang="en-CA"/>
              <a:pPr/>
              <a:t>34</a:t>
            </a:fld>
            <a:endParaRPr lang="en-CA"/>
          </a:p>
        </p:txBody>
      </p:sp>
      <p:sp>
        <p:nvSpPr>
          <p:cNvPr id="7782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4834486-B10C-9D4A-881B-73DF8D5C1892}" type="slidenum">
              <a:rPr lang="en-CA"/>
              <a:pPr/>
              <a:t>36</a:t>
            </a:fld>
            <a:endParaRPr lang="en-CA"/>
          </a:p>
        </p:txBody>
      </p:sp>
      <p:sp>
        <p:nvSpPr>
          <p:cNvPr id="7884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77136DC-785E-1649-B423-91EAD135113E}" type="slidenum">
              <a:rPr lang="en-CA"/>
              <a:pPr/>
              <a:t>37</a:t>
            </a:fld>
            <a:endParaRPr lang="en-CA"/>
          </a:p>
        </p:txBody>
      </p:sp>
      <p:sp>
        <p:nvSpPr>
          <p:cNvPr id="7987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6F43C44-2C14-1E41-9114-C5F6B16F044A}" type="slidenum">
              <a:rPr lang="en-CA"/>
              <a:pPr/>
              <a:t>38</a:t>
            </a:fld>
            <a:endParaRPr lang="en-CA"/>
          </a:p>
        </p:txBody>
      </p:sp>
      <p:sp>
        <p:nvSpPr>
          <p:cNvPr id="8089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F952A74-862C-A64C-A69B-FEDD7C74F3CD}" type="slidenum">
              <a:rPr lang="en-CA"/>
              <a:pPr/>
              <a:t>39</a:t>
            </a:fld>
            <a:endParaRPr lang="en-CA"/>
          </a:p>
        </p:txBody>
      </p:sp>
      <p:sp>
        <p:nvSpPr>
          <p:cNvPr id="8192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80D23DF-AC37-1544-AA3D-82B53AD31DF5}" type="slidenum">
              <a:rPr lang="en-CA"/>
              <a:pPr/>
              <a:t>40</a:t>
            </a:fld>
            <a:endParaRPr lang="en-CA"/>
          </a:p>
        </p:txBody>
      </p:sp>
      <p:sp>
        <p:nvSpPr>
          <p:cNvPr id="8294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3CD2FFA-9181-F244-8DE2-8F222086E46C}" type="slidenum">
              <a:rPr lang="en-CA"/>
              <a:pPr/>
              <a:t>41</a:t>
            </a:fld>
            <a:endParaRPr lang="en-CA"/>
          </a:p>
        </p:txBody>
      </p:sp>
      <p:sp>
        <p:nvSpPr>
          <p:cNvPr id="8396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0055281-F9DB-2548-8DCA-FC546221C82E}" type="slidenum">
              <a:rPr lang="en-CA"/>
              <a:pPr/>
              <a:t>42</a:t>
            </a:fld>
            <a:endParaRPr lang="en-CA"/>
          </a:p>
        </p:txBody>
      </p:sp>
      <p:sp>
        <p:nvSpPr>
          <p:cNvPr id="8499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499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911C3AB-CF7C-F446-9EAE-FA88F1415E19}" type="slidenum">
              <a:rPr lang="en-CA"/>
              <a:pPr/>
              <a:t>43</a:t>
            </a:fld>
            <a:endParaRPr lang="en-CA"/>
          </a:p>
        </p:txBody>
      </p:sp>
      <p:sp>
        <p:nvSpPr>
          <p:cNvPr id="8601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601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D23EB32-239A-0342-BC5A-0ADD3050A463}" type="slidenum">
              <a:rPr lang="en-CA"/>
              <a:pPr/>
              <a:t>4</a:t>
            </a:fld>
            <a:endParaRPr lang="en-CA"/>
          </a:p>
        </p:txBody>
      </p:sp>
      <p:sp>
        <p:nvSpPr>
          <p:cNvPr id="4915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92B916E-BB0E-D648-A327-B5D18F1D46E4}" type="slidenum">
              <a:rPr lang="en-CA"/>
              <a:pPr/>
              <a:t>5</a:t>
            </a:fld>
            <a:endParaRPr lang="en-CA"/>
          </a:p>
        </p:txBody>
      </p:sp>
      <p:sp>
        <p:nvSpPr>
          <p:cNvPr id="5017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AFFB388-40A7-D746-9F29-D40F7734FEBC}" type="slidenum">
              <a:rPr lang="en-CA"/>
              <a:pPr/>
              <a:t>6</a:t>
            </a:fld>
            <a:endParaRPr lang="en-CA"/>
          </a:p>
        </p:txBody>
      </p:sp>
      <p:sp>
        <p:nvSpPr>
          <p:cNvPr id="51201"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98A2E8F-1323-234B-B031-78773488664D}" type="slidenum">
              <a:rPr lang="en-CA"/>
              <a:pPr/>
              <a:t>7</a:t>
            </a:fld>
            <a:endParaRPr lang="en-CA"/>
          </a:p>
        </p:txBody>
      </p:sp>
      <p:sp>
        <p:nvSpPr>
          <p:cNvPr id="52225"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CB7F5D4-DE4F-D048-AB08-42E83F3B8A83}" type="slidenum">
              <a:rPr lang="en-CA"/>
              <a:pPr/>
              <a:t>8</a:t>
            </a:fld>
            <a:endParaRPr lang="en-CA"/>
          </a:p>
        </p:txBody>
      </p:sp>
      <p:sp>
        <p:nvSpPr>
          <p:cNvPr id="53249"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78EDB34-BBE2-3A43-A739-3131059C7209}" type="slidenum">
              <a:rPr lang="en-CA"/>
              <a:pPr/>
              <a:t>10</a:t>
            </a:fld>
            <a:endParaRPr lang="en-CA"/>
          </a:p>
        </p:txBody>
      </p:sp>
      <p:sp>
        <p:nvSpPr>
          <p:cNvPr id="54273"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CA"/>
              <a:t>14-2-21</a:t>
            </a:r>
          </a:p>
        </p:txBody>
      </p:sp>
      <p:sp>
        <p:nvSpPr>
          <p:cNvPr id="5" name="Slide Number Placeholder 4"/>
          <p:cNvSpPr>
            <a:spLocks noGrp="1"/>
          </p:cNvSpPr>
          <p:nvPr>
            <p:ph type="sldNum" idx="11"/>
          </p:nvPr>
        </p:nvSpPr>
        <p:spPr/>
        <p:txBody>
          <a:bodyPr/>
          <a:lstStyle>
            <a:lvl1pPr>
              <a:defRPr/>
            </a:lvl1pPr>
          </a:lstStyle>
          <a:p>
            <a:fld id="{3FE8715B-7D2F-2C45-AB7A-C9032F784864}" type="slidenum">
              <a:rPr lang="en-CA"/>
              <a:pPr/>
              <a:t>‹#›</a:t>
            </a:fld>
            <a:endParaRPr lang="en-CA"/>
          </a:p>
        </p:txBody>
      </p:sp>
    </p:spTree>
    <p:extLst>
      <p:ext uri="{BB962C8B-B14F-4D97-AF65-F5344CB8AC3E}">
        <p14:creationId xmlns:p14="http://schemas.microsoft.com/office/powerpoint/2010/main" val="405044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idx="10"/>
          </p:nvPr>
        </p:nvSpPr>
        <p:spPr/>
        <p:txBody>
          <a:bodyPr/>
          <a:lstStyle>
            <a:lvl1pPr>
              <a:defRPr/>
            </a:lvl1pPr>
          </a:lstStyle>
          <a:p>
            <a:r>
              <a:rPr lang="en-CA"/>
              <a:t>14-2-21</a:t>
            </a:r>
          </a:p>
        </p:txBody>
      </p:sp>
      <p:sp>
        <p:nvSpPr>
          <p:cNvPr id="5" name="Slide Number Placeholder 4"/>
          <p:cNvSpPr>
            <a:spLocks noGrp="1"/>
          </p:cNvSpPr>
          <p:nvPr>
            <p:ph type="sldNum" idx="11"/>
          </p:nvPr>
        </p:nvSpPr>
        <p:spPr/>
        <p:txBody>
          <a:bodyPr/>
          <a:lstStyle>
            <a:lvl1pPr>
              <a:defRPr/>
            </a:lvl1pPr>
          </a:lstStyle>
          <a:p>
            <a:fld id="{B073EFEC-554B-B244-A71D-552879F7E768}" type="slidenum">
              <a:rPr lang="en-CA"/>
              <a:pPr/>
              <a:t>‹#›</a:t>
            </a:fld>
            <a:endParaRPr lang="en-CA"/>
          </a:p>
        </p:txBody>
      </p:sp>
    </p:spTree>
    <p:extLst>
      <p:ext uri="{BB962C8B-B14F-4D97-AF65-F5344CB8AC3E}">
        <p14:creationId xmlns:p14="http://schemas.microsoft.com/office/powerpoint/2010/main" val="269922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604963"/>
            <a:ext cx="2055813" cy="45212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1604963"/>
            <a:ext cx="6016625" cy="45212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idx="10"/>
          </p:nvPr>
        </p:nvSpPr>
        <p:spPr/>
        <p:txBody>
          <a:bodyPr/>
          <a:lstStyle>
            <a:lvl1pPr>
              <a:defRPr/>
            </a:lvl1pPr>
          </a:lstStyle>
          <a:p>
            <a:r>
              <a:rPr lang="en-CA"/>
              <a:t>14-2-21</a:t>
            </a:r>
          </a:p>
        </p:txBody>
      </p:sp>
      <p:sp>
        <p:nvSpPr>
          <p:cNvPr id="5" name="Slide Number Placeholder 4"/>
          <p:cNvSpPr>
            <a:spLocks noGrp="1"/>
          </p:cNvSpPr>
          <p:nvPr>
            <p:ph type="sldNum" idx="11"/>
          </p:nvPr>
        </p:nvSpPr>
        <p:spPr/>
        <p:txBody>
          <a:bodyPr/>
          <a:lstStyle>
            <a:lvl1pPr>
              <a:defRPr/>
            </a:lvl1pPr>
          </a:lstStyle>
          <a:p>
            <a:fld id="{FF90030E-3E9B-9D47-915B-DE70288927FB}" type="slidenum">
              <a:rPr lang="en-CA"/>
              <a:pPr/>
              <a:t>‹#›</a:t>
            </a:fld>
            <a:endParaRPr lang="en-CA"/>
          </a:p>
        </p:txBody>
      </p:sp>
    </p:spTree>
    <p:extLst>
      <p:ext uri="{BB962C8B-B14F-4D97-AF65-F5344CB8AC3E}">
        <p14:creationId xmlns:p14="http://schemas.microsoft.com/office/powerpoint/2010/main" val="68588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67638" cy="1465263"/>
          </a:xfrm>
        </p:spPr>
        <p:txBody>
          <a:bodyPr/>
          <a:lstStyle/>
          <a:p>
            <a:r>
              <a:rPr lang="en-CA"/>
              <a:t>Click to edit Master title style</a:t>
            </a:r>
            <a:endParaRPr lang="en-US"/>
          </a:p>
        </p:txBody>
      </p:sp>
      <p:sp>
        <p:nvSpPr>
          <p:cNvPr id="3" name="Date Placeholder 2"/>
          <p:cNvSpPr>
            <a:spLocks noGrp="1"/>
          </p:cNvSpPr>
          <p:nvPr>
            <p:ph type="dt" idx="10"/>
          </p:nvPr>
        </p:nvSpPr>
        <p:spPr>
          <a:xfrm>
            <a:off x="457200" y="6356350"/>
            <a:ext cx="2128838" cy="360363"/>
          </a:xfrm>
        </p:spPr>
        <p:txBody>
          <a:bodyPr/>
          <a:lstStyle>
            <a:lvl1pPr>
              <a:defRPr/>
            </a:lvl1pPr>
          </a:lstStyle>
          <a:p>
            <a:r>
              <a:rPr lang="en-CA"/>
              <a:t>14-2-21</a:t>
            </a:r>
          </a:p>
        </p:txBody>
      </p:sp>
      <p:sp>
        <p:nvSpPr>
          <p:cNvPr id="4" name="Slide Number Placeholder 3"/>
          <p:cNvSpPr>
            <a:spLocks noGrp="1"/>
          </p:cNvSpPr>
          <p:nvPr>
            <p:ph type="sldNum" idx="11"/>
          </p:nvPr>
        </p:nvSpPr>
        <p:spPr>
          <a:xfrm>
            <a:off x="6553200" y="6356350"/>
            <a:ext cx="2128838" cy="360363"/>
          </a:xfrm>
        </p:spPr>
        <p:txBody>
          <a:bodyPr/>
          <a:lstStyle>
            <a:lvl1pPr>
              <a:defRPr/>
            </a:lvl1pPr>
          </a:lstStyle>
          <a:p>
            <a:fld id="{E1486F00-04A6-AF4A-8341-365CF5502003}" type="slidenum">
              <a:rPr lang="en-CA"/>
              <a:pPr/>
              <a:t>‹#›</a:t>
            </a:fld>
            <a:endParaRPr lang="en-CA"/>
          </a:p>
        </p:txBody>
      </p:sp>
    </p:spTree>
    <p:extLst>
      <p:ext uri="{BB962C8B-B14F-4D97-AF65-F5344CB8AC3E}">
        <p14:creationId xmlns:p14="http://schemas.microsoft.com/office/powerpoint/2010/main" val="63157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Slide Number Placeholder 4"/>
          <p:cNvSpPr>
            <a:spLocks noGrp="1"/>
          </p:cNvSpPr>
          <p:nvPr>
            <p:ph type="sldNum" idx="11"/>
          </p:nvPr>
        </p:nvSpPr>
        <p:spPr/>
        <p:txBody>
          <a:bodyPr/>
          <a:lstStyle>
            <a:lvl1pPr>
              <a:defRPr/>
            </a:lvl1pPr>
          </a:lstStyle>
          <a:p>
            <a:fld id="{00A30F3A-3713-9B48-9709-53D485EC1EE0}" type="slidenum">
              <a:rPr lang="en-CA"/>
              <a:pPr/>
              <a:t>‹#›</a:t>
            </a:fld>
            <a:endParaRPr lang="en-CA"/>
          </a:p>
        </p:txBody>
      </p:sp>
    </p:spTree>
    <p:extLst>
      <p:ext uri="{BB962C8B-B14F-4D97-AF65-F5344CB8AC3E}">
        <p14:creationId xmlns:p14="http://schemas.microsoft.com/office/powerpoint/2010/main" val="401187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Slide Number Placeholder 4"/>
          <p:cNvSpPr>
            <a:spLocks noGrp="1"/>
          </p:cNvSpPr>
          <p:nvPr>
            <p:ph type="sldNum" idx="11"/>
          </p:nvPr>
        </p:nvSpPr>
        <p:spPr/>
        <p:txBody>
          <a:bodyPr/>
          <a:lstStyle>
            <a:lvl1pPr>
              <a:defRPr/>
            </a:lvl1pPr>
          </a:lstStyle>
          <a:p>
            <a:fld id="{0B2ADC56-1D24-F34E-B35C-6C567B19FFBD}" type="slidenum">
              <a:rPr lang="en-CA"/>
              <a:pPr/>
              <a:t>‹#›</a:t>
            </a:fld>
            <a:endParaRPr lang="en-CA"/>
          </a:p>
        </p:txBody>
      </p:sp>
    </p:spTree>
    <p:extLst>
      <p:ext uri="{BB962C8B-B14F-4D97-AF65-F5344CB8AC3E}">
        <p14:creationId xmlns:p14="http://schemas.microsoft.com/office/powerpoint/2010/main" val="403969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Date Placeholder 3"/>
          <p:cNvSpPr>
            <a:spLocks noGrp="1"/>
          </p:cNvSpPr>
          <p:nvPr>
            <p:ph type="dt" idx="10"/>
          </p:nvPr>
        </p:nvSpPr>
        <p:spPr/>
        <p:txBody>
          <a:bodyPr/>
          <a:lstStyle>
            <a:lvl1pPr>
              <a:defRPr/>
            </a:lvl1pPr>
          </a:lstStyle>
          <a:p>
            <a:endParaRPr lang="en-CA"/>
          </a:p>
        </p:txBody>
      </p:sp>
      <p:sp>
        <p:nvSpPr>
          <p:cNvPr id="5" name="Slide Number Placeholder 4"/>
          <p:cNvSpPr>
            <a:spLocks noGrp="1"/>
          </p:cNvSpPr>
          <p:nvPr>
            <p:ph type="sldNum" idx="11"/>
          </p:nvPr>
        </p:nvSpPr>
        <p:spPr/>
        <p:txBody>
          <a:bodyPr/>
          <a:lstStyle>
            <a:lvl1pPr>
              <a:defRPr/>
            </a:lvl1pPr>
          </a:lstStyle>
          <a:p>
            <a:fld id="{697D8332-EDB7-4B4F-8006-31BC94A8A069}" type="slidenum">
              <a:rPr lang="en-CA"/>
              <a:pPr/>
              <a:t>‹#›</a:t>
            </a:fld>
            <a:endParaRPr lang="en-CA"/>
          </a:p>
        </p:txBody>
      </p:sp>
    </p:spTree>
    <p:extLst>
      <p:ext uri="{BB962C8B-B14F-4D97-AF65-F5344CB8AC3E}">
        <p14:creationId xmlns:p14="http://schemas.microsoft.com/office/powerpoint/2010/main" val="391136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idx="10"/>
          </p:nvPr>
        </p:nvSpPr>
        <p:spPr/>
        <p:txBody>
          <a:bodyPr/>
          <a:lstStyle>
            <a:lvl1pPr>
              <a:defRPr/>
            </a:lvl1pPr>
          </a:lstStyle>
          <a:p>
            <a:endParaRPr lang="en-CA"/>
          </a:p>
        </p:txBody>
      </p:sp>
      <p:sp>
        <p:nvSpPr>
          <p:cNvPr id="6" name="Slide Number Placeholder 5"/>
          <p:cNvSpPr>
            <a:spLocks noGrp="1"/>
          </p:cNvSpPr>
          <p:nvPr>
            <p:ph type="sldNum" idx="11"/>
          </p:nvPr>
        </p:nvSpPr>
        <p:spPr/>
        <p:txBody>
          <a:bodyPr/>
          <a:lstStyle>
            <a:lvl1pPr>
              <a:defRPr/>
            </a:lvl1pPr>
          </a:lstStyle>
          <a:p>
            <a:fld id="{CB9FD694-2BB2-6D44-BC6B-DFAB75B0178B}" type="slidenum">
              <a:rPr lang="en-CA"/>
              <a:pPr/>
              <a:t>‹#›</a:t>
            </a:fld>
            <a:endParaRPr lang="en-CA"/>
          </a:p>
        </p:txBody>
      </p:sp>
    </p:spTree>
    <p:extLst>
      <p:ext uri="{BB962C8B-B14F-4D97-AF65-F5344CB8AC3E}">
        <p14:creationId xmlns:p14="http://schemas.microsoft.com/office/powerpoint/2010/main" val="248501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idx="10"/>
          </p:nvPr>
        </p:nvSpPr>
        <p:spPr/>
        <p:txBody>
          <a:bodyPr/>
          <a:lstStyle>
            <a:lvl1pPr>
              <a:defRPr/>
            </a:lvl1pPr>
          </a:lstStyle>
          <a:p>
            <a:endParaRPr lang="en-CA"/>
          </a:p>
        </p:txBody>
      </p:sp>
      <p:sp>
        <p:nvSpPr>
          <p:cNvPr id="8" name="Slide Number Placeholder 7"/>
          <p:cNvSpPr>
            <a:spLocks noGrp="1"/>
          </p:cNvSpPr>
          <p:nvPr>
            <p:ph type="sldNum" idx="11"/>
          </p:nvPr>
        </p:nvSpPr>
        <p:spPr/>
        <p:txBody>
          <a:bodyPr/>
          <a:lstStyle>
            <a:lvl1pPr>
              <a:defRPr/>
            </a:lvl1pPr>
          </a:lstStyle>
          <a:p>
            <a:fld id="{8089567F-48CF-A34F-8B4B-B4365E8F0DB2}" type="slidenum">
              <a:rPr lang="en-CA"/>
              <a:pPr/>
              <a:t>‹#›</a:t>
            </a:fld>
            <a:endParaRPr lang="en-CA"/>
          </a:p>
        </p:txBody>
      </p:sp>
    </p:spTree>
    <p:extLst>
      <p:ext uri="{BB962C8B-B14F-4D97-AF65-F5344CB8AC3E}">
        <p14:creationId xmlns:p14="http://schemas.microsoft.com/office/powerpoint/2010/main" val="3755556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p>
        </p:txBody>
      </p:sp>
      <p:sp>
        <p:nvSpPr>
          <p:cNvPr id="4" name="Slide Number Placeholder 3"/>
          <p:cNvSpPr>
            <a:spLocks noGrp="1"/>
          </p:cNvSpPr>
          <p:nvPr>
            <p:ph type="sldNum" idx="11"/>
          </p:nvPr>
        </p:nvSpPr>
        <p:spPr/>
        <p:txBody>
          <a:bodyPr/>
          <a:lstStyle>
            <a:lvl1pPr>
              <a:defRPr/>
            </a:lvl1pPr>
          </a:lstStyle>
          <a:p>
            <a:fld id="{DE0D7416-EC45-024C-B18C-8EA9D67C7FFE}" type="slidenum">
              <a:rPr lang="en-CA"/>
              <a:pPr/>
              <a:t>‹#›</a:t>
            </a:fld>
            <a:endParaRPr lang="en-CA"/>
          </a:p>
        </p:txBody>
      </p:sp>
    </p:spTree>
    <p:extLst>
      <p:ext uri="{BB962C8B-B14F-4D97-AF65-F5344CB8AC3E}">
        <p14:creationId xmlns:p14="http://schemas.microsoft.com/office/powerpoint/2010/main" val="405141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p>
        </p:txBody>
      </p:sp>
      <p:sp>
        <p:nvSpPr>
          <p:cNvPr id="3" name="Slide Number Placeholder 2"/>
          <p:cNvSpPr>
            <a:spLocks noGrp="1"/>
          </p:cNvSpPr>
          <p:nvPr>
            <p:ph type="sldNum" idx="11"/>
          </p:nvPr>
        </p:nvSpPr>
        <p:spPr/>
        <p:txBody>
          <a:bodyPr/>
          <a:lstStyle>
            <a:lvl1pPr>
              <a:defRPr/>
            </a:lvl1pPr>
          </a:lstStyle>
          <a:p>
            <a:fld id="{6CA97061-9D1C-2E40-B365-3F0027C1546B}" type="slidenum">
              <a:rPr lang="en-CA"/>
              <a:pPr/>
              <a:t>‹#›</a:t>
            </a:fld>
            <a:endParaRPr lang="en-CA"/>
          </a:p>
        </p:txBody>
      </p:sp>
    </p:spTree>
    <p:extLst>
      <p:ext uri="{BB962C8B-B14F-4D97-AF65-F5344CB8AC3E}">
        <p14:creationId xmlns:p14="http://schemas.microsoft.com/office/powerpoint/2010/main" val="129060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idx="10"/>
          </p:nvPr>
        </p:nvSpPr>
        <p:spPr/>
        <p:txBody>
          <a:bodyPr/>
          <a:lstStyle>
            <a:lvl1pPr>
              <a:defRPr/>
            </a:lvl1pPr>
          </a:lstStyle>
          <a:p>
            <a:r>
              <a:rPr lang="en-CA"/>
              <a:t>14-2-21</a:t>
            </a:r>
          </a:p>
        </p:txBody>
      </p:sp>
      <p:sp>
        <p:nvSpPr>
          <p:cNvPr id="5" name="Slide Number Placeholder 4"/>
          <p:cNvSpPr>
            <a:spLocks noGrp="1"/>
          </p:cNvSpPr>
          <p:nvPr>
            <p:ph type="sldNum" idx="11"/>
          </p:nvPr>
        </p:nvSpPr>
        <p:spPr/>
        <p:txBody>
          <a:bodyPr/>
          <a:lstStyle>
            <a:lvl1pPr>
              <a:defRPr/>
            </a:lvl1pPr>
          </a:lstStyle>
          <a:p>
            <a:fld id="{50A8D5AE-52CF-C24C-B315-A40F74805A90}" type="slidenum">
              <a:rPr lang="en-CA"/>
              <a:pPr/>
              <a:t>‹#›</a:t>
            </a:fld>
            <a:endParaRPr lang="en-CA"/>
          </a:p>
        </p:txBody>
      </p:sp>
    </p:spTree>
    <p:extLst>
      <p:ext uri="{BB962C8B-B14F-4D97-AF65-F5344CB8AC3E}">
        <p14:creationId xmlns:p14="http://schemas.microsoft.com/office/powerpoint/2010/main" val="2741367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Slide Number Placeholder 5"/>
          <p:cNvSpPr>
            <a:spLocks noGrp="1"/>
          </p:cNvSpPr>
          <p:nvPr>
            <p:ph type="sldNum" idx="11"/>
          </p:nvPr>
        </p:nvSpPr>
        <p:spPr/>
        <p:txBody>
          <a:bodyPr/>
          <a:lstStyle>
            <a:lvl1pPr>
              <a:defRPr/>
            </a:lvl1pPr>
          </a:lstStyle>
          <a:p>
            <a:fld id="{9264F644-AC2B-EF4A-9BDC-9FA042399701}" type="slidenum">
              <a:rPr lang="en-CA"/>
              <a:pPr/>
              <a:t>‹#›</a:t>
            </a:fld>
            <a:endParaRPr lang="en-CA"/>
          </a:p>
        </p:txBody>
      </p:sp>
    </p:spTree>
    <p:extLst>
      <p:ext uri="{BB962C8B-B14F-4D97-AF65-F5344CB8AC3E}">
        <p14:creationId xmlns:p14="http://schemas.microsoft.com/office/powerpoint/2010/main" val="2307246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idx="10"/>
          </p:nvPr>
        </p:nvSpPr>
        <p:spPr/>
        <p:txBody>
          <a:bodyPr/>
          <a:lstStyle>
            <a:lvl1pPr>
              <a:defRPr/>
            </a:lvl1pPr>
          </a:lstStyle>
          <a:p>
            <a:endParaRPr lang="en-CA"/>
          </a:p>
        </p:txBody>
      </p:sp>
      <p:sp>
        <p:nvSpPr>
          <p:cNvPr id="6" name="Slide Number Placeholder 5"/>
          <p:cNvSpPr>
            <a:spLocks noGrp="1"/>
          </p:cNvSpPr>
          <p:nvPr>
            <p:ph type="sldNum" idx="11"/>
          </p:nvPr>
        </p:nvSpPr>
        <p:spPr/>
        <p:txBody>
          <a:bodyPr/>
          <a:lstStyle>
            <a:lvl1pPr>
              <a:defRPr/>
            </a:lvl1pPr>
          </a:lstStyle>
          <a:p>
            <a:fld id="{9B0BDA4D-8229-8843-A3E6-D9094F4DACCF}" type="slidenum">
              <a:rPr lang="en-CA"/>
              <a:pPr/>
              <a:t>‹#›</a:t>
            </a:fld>
            <a:endParaRPr lang="en-CA"/>
          </a:p>
        </p:txBody>
      </p:sp>
    </p:spTree>
    <p:extLst>
      <p:ext uri="{BB962C8B-B14F-4D97-AF65-F5344CB8AC3E}">
        <p14:creationId xmlns:p14="http://schemas.microsoft.com/office/powerpoint/2010/main" val="202859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Slide Number Placeholder 4"/>
          <p:cNvSpPr>
            <a:spLocks noGrp="1"/>
          </p:cNvSpPr>
          <p:nvPr>
            <p:ph type="sldNum" idx="11"/>
          </p:nvPr>
        </p:nvSpPr>
        <p:spPr/>
        <p:txBody>
          <a:bodyPr/>
          <a:lstStyle>
            <a:lvl1pPr>
              <a:defRPr/>
            </a:lvl1pPr>
          </a:lstStyle>
          <a:p>
            <a:fld id="{AFD752A5-F731-6747-BEA8-82D4D81745CE}" type="slidenum">
              <a:rPr lang="en-CA"/>
              <a:pPr/>
              <a:t>‹#›</a:t>
            </a:fld>
            <a:endParaRPr lang="en-CA"/>
          </a:p>
        </p:txBody>
      </p:sp>
    </p:spTree>
    <p:extLst>
      <p:ext uri="{BB962C8B-B14F-4D97-AF65-F5344CB8AC3E}">
        <p14:creationId xmlns:p14="http://schemas.microsoft.com/office/powerpoint/2010/main" val="2644655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idx="10"/>
          </p:nvPr>
        </p:nvSpPr>
        <p:spPr/>
        <p:txBody>
          <a:bodyPr/>
          <a:lstStyle>
            <a:lvl1pPr>
              <a:defRPr/>
            </a:lvl1pPr>
          </a:lstStyle>
          <a:p>
            <a:endParaRPr lang="en-CA"/>
          </a:p>
        </p:txBody>
      </p:sp>
      <p:sp>
        <p:nvSpPr>
          <p:cNvPr id="5" name="Slide Number Placeholder 4"/>
          <p:cNvSpPr>
            <a:spLocks noGrp="1"/>
          </p:cNvSpPr>
          <p:nvPr>
            <p:ph type="sldNum" idx="11"/>
          </p:nvPr>
        </p:nvSpPr>
        <p:spPr/>
        <p:txBody>
          <a:bodyPr/>
          <a:lstStyle>
            <a:lvl1pPr>
              <a:defRPr/>
            </a:lvl1pPr>
          </a:lstStyle>
          <a:p>
            <a:fld id="{98A09CDF-C776-C44B-8F47-AD60EE1C4565}" type="slidenum">
              <a:rPr lang="en-CA"/>
              <a:pPr/>
              <a:t>‹#›</a:t>
            </a:fld>
            <a:endParaRPr lang="en-CA"/>
          </a:p>
        </p:txBody>
      </p:sp>
    </p:spTree>
    <p:extLst>
      <p:ext uri="{BB962C8B-B14F-4D97-AF65-F5344CB8AC3E}">
        <p14:creationId xmlns:p14="http://schemas.microsoft.com/office/powerpoint/2010/main" val="285552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Date Placeholder 3"/>
          <p:cNvSpPr>
            <a:spLocks noGrp="1"/>
          </p:cNvSpPr>
          <p:nvPr>
            <p:ph type="dt" idx="10"/>
          </p:nvPr>
        </p:nvSpPr>
        <p:spPr/>
        <p:txBody>
          <a:bodyPr/>
          <a:lstStyle>
            <a:lvl1pPr>
              <a:defRPr/>
            </a:lvl1pPr>
          </a:lstStyle>
          <a:p>
            <a:r>
              <a:rPr lang="en-CA"/>
              <a:t>14-2-21</a:t>
            </a:r>
          </a:p>
        </p:txBody>
      </p:sp>
      <p:sp>
        <p:nvSpPr>
          <p:cNvPr id="5" name="Slide Number Placeholder 4"/>
          <p:cNvSpPr>
            <a:spLocks noGrp="1"/>
          </p:cNvSpPr>
          <p:nvPr>
            <p:ph type="sldNum" idx="11"/>
          </p:nvPr>
        </p:nvSpPr>
        <p:spPr/>
        <p:txBody>
          <a:bodyPr/>
          <a:lstStyle>
            <a:lvl1pPr>
              <a:defRPr/>
            </a:lvl1pPr>
          </a:lstStyle>
          <a:p>
            <a:fld id="{BE277FFF-1E70-264E-8E7A-54F2ED20F970}" type="slidenum">
              <a:rPr lang="en-CA"/>
              <a:pPr/>
              <a:t>‹#›</a:t>
            </a:fld>
            <a:endParaRPr lang="en-CA"/>
          </a:p>
        </p:txBody>
      </p:sp>
    </p:spTree>
    <p:extLst>
      <p:ext uri="{BB962C8B-B14F-4D97-AF65-F5344CB8AC3E}">
        <p14:creationId xmlns:p14="http://schemas.microsoft.com/office/powerpoint/2010/main" val="195772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4963"/>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5025" y="1604963"/>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idx="10"/>
          </p:nvPr>
        </p:nvSpPr>
        <p:spPr/>
        <p:txBody>
          <a:bodyPr/>
          <a:lstStyle>
            <a:lvl1pPr>
              <a:defRPr/>
            </a:lvl1pPr>
          </a:lstStyle>
          <a:p>
            <a:r>
              <a:rPr lang="en-CA"/>
              <a:t>14-2-21</a:t>
            </a:r>
          </a:p>
        </p:txBody>
      </p:sp>
      <p:sp>
        <p:nvSpPr>
          <p:cNvPr id="6" name="Slide Number Placeholder 5"/>
          <p:cNvSpPr>
            <a:spLocks noGrp="1"/>
          </p:cNvSpPr>
          <p:nvPr>
            <p:ph type="sldNum" idx="11"/>
          </p:nvPr>
        </p:nvSpPr>
        <p:spPr/>
        <p:txBody>
          <a:bodyPr/>
          <a:lstStyle>
            <a:lvl1pPr>
              <a:defRPr/>
            </a:lvl1pPr>
          </a:lstStyle>
          <a:p>
            <a:fld id="{C6846A70-749E-3147-B0FF-7E117800D20D}" type="slidenum">
              <a:rPr lang="en-CA"/>
              <a:pPr/>
              <a:t>‹#›</a:t>
            </a:fld>
            <a:endParaRPr lang="en-CA"/>
          </a:p>
        </p:txBody>
      </p:sp>
    </p:spTree>
    <p:extLst>
      <p:ext uri="{BB962C8B-B14F-4D97-AF65-F5344CB8AC3E}">
        <p14:creationId xmlns:p14="http://schemas.microsoft.com/office/powerpoint/2010/main" val="104734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idx="10"/>
          </p:nvPr>
        </p:nvSpPr>
        <p:spPr/>
        <p:txBody>
          <a:bodyPr/>
          <a:lstStyle>
            <a:lvl1pPr>
              <a:defRPr/>
            </a:lvl1pPr>
          </a:lstStyle>
          <a:p>
            <a:r>
              <a:rPr lang="en-CA"/>
              <a:t>14-2-21</a:t>
            </a:r>
          </a:p>
        </p:txBody>
      </p:sp>
      <p:sp>
        <p:nvSpPr>
          <p:cNvPr id="8" name="Slide Number Placeholder 7"/>
          <p:cNvSpPr>
            <a:spLocks noGrp="1"/>
          </p:cNvSpPr>
          <p:nvPr>
            <p:ph type="sldNum" idx="11"/>
          </p:nvPr>
        </p:nvSpPr>
        <p:spPr/>
        <p:txBody>
          <a:bodyPr/>
          <a:lstStyle>
            <a:lvl1pPr>
              <a:defRPr/>
            </a:lvl1pPr>
          </a:lstStyle>
          <a:p>
            <a:fld id="{3BEFEAA9-73CD-DF4D-810A-0F249EACCF4D}" type="slidenum">
              <a:rPr lang="en-CA"/>
              <a:pPr/>
              <a:t>‹#›</a:t>
            </a:fld>
            <a:endParaRPr lang="en-CA"/>
          </a:p>
        </p:txBody>
      </p:sp>
    </p:spTree>
    <p:extLst>
      <p:ext uri="{BB962C8B-B14F-4D97-AF65-F5344CB8AC3E}">
        <p14:creationId xmlns:p14="http://schemas.microsoft.com/office/powerpoint/2010/main" val="109092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idx="10"/>
          </p:nvPr>
        </p:nvSpPr>
        <p:spPr/>
        <p:txBody>
          <a:bodyPr/>
          <a:lstStyle>
            <a:lvl1pPr>
              <a:defRPr/>
            </a:lvl1pPr>
          </a:lstStyle>
          <a:p>
            <a:r>
              <a:rPr lang="en-CA"/>
              <a:t>14-2-21</a:t>
            </a:r>
          </a:p>
        </p:txBody>
      </p:sp>
      <p:sp>
        <p:nvSpPr>
          <p:cNvPr id="4" name="Slide Number Placeholder 3"/>
          <p:cNvSpPr>
            <a:spLocks noGrp="1"/>
          </p:cNvSpPr>
          <p:nvPr>
            <p:ph type="sldNum" idx="11"/>
          </p:nvPr>
        </p:nvSpPr>
        <p:spPr/>
        <p:txBody>
          <a:bodyPr/>
          <a:lstStyle>
            <a:lvl1pPr>
              <a:defRPr/>
            </a:lvl1pPr>
          </a:lstStyle>
          <a:p>
            <a:fld id="{F9F1EE55-1DF6-8441-8924-B94364805FD2}" type="slidenum">
              <a:rPr lang="en-CA"/>
              <a:pPr/>
              <a:t>‹#›</a:t>
            </a:fld>
            <a:endParaRPr lang="en-CA"/>
          </a:p>
        </p:txBody>
      </p:sp>
    </p:spTree>
    <p:extLst>
      <p:ext uri="{BB962C8B-B14F-4D97-AF65-F5344CB8AC3E}">
        <p14:creationId xmlns:p14="http://schemas.microsoft.com/office/powerpoint/2010/main" val="24491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CA"/>
              <a:t>14-2-21</a:t>
            </a:r>
          </a:p>
        </p:txBody>
      </p:sp>
      <p:sp>
        <p:nvSpPr>
          <p:cNvPr id="3" name="Slide Number Placeholder 2"/>
          <p:cNvSpPr>
            <a:spLocks noGrp="1"/>
          </p:cNvSpPr>
          <p:nvPr>
            <p:ph type="sldNum" idx="11"/>
          </p:nvPr>
        </p:nvSpPr>
        <p:spPr/>
        <p:txBody>
          <a:bodyPr/>
          <a:lstStyle>
            <a:lvl1pPr>
              <a:defRPr/>
            </a:lvl1pPr>
          </a:lstStyle>
          <a:p>
            <a:fld id="{F5245D6E-DF36-A740-BB2C-0EDCEFCD6BC3}" type="slidenum">
              <a:rPr lang="en-CA"/>
              <a:pPr/>
              <a:t>‹#›</a:t>
            </a:fld>
            <a:endParaRPr lang="en-CA"/>
          </a:p>
        </p:txBody>
      </p:sp>
    </p:spTree>
    <p:extLst>
      <p:ext uri="{BB962C8B-B14F-4D97-AF65-F5344CB8AC3E}">
        <p14:creationId xmlns:p14="http://schemas.microsoft.com/office/powerpoint/2010/main" val="12952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idx="10"/>
          </p:nvPr>
        </p:nvSpPr>
        <p:spPr/>
        <p:txBody>
          <a:bodyPr/>
          <a:lstStyle>
            <a:lvl1pPr>
              <a:defRPr/>
            </a:lvl1pPr>
          </a:lstStyle>
          <a:p>
            <a:r>
              <a:rPr lang="en-CA"/>
              <a:t>14-2-21</a:t>
            </a:r>
          </a:p>
        </p:txBody>
      </p:sp>
      <p:sp>
        <p:nvSpPr>
          <p:cNvPr id="6" name="Slide Number Placeholder 5"/>
          <p:cNvSpPr>
            <a:spLocks noGrp="1"/>
          </p:cNvSpPr>
          <p:nvPr>
            <p:ph type="sldNum" idx="11"/>
          </p:nvPr>
        </p:nvSpPr>
        <p:spPr/>
        <p:txBody>
          <a:bodyPr/>
          <a:lstStyle>
            <a:lvl1pPr>
              <a:defRPr/>
            </a:lvl1pPr>
          </a:lstStyle>
          <a:p>
            <a:fld id="{4727BA89-7C3C-6C4A-9577-B7043234BF0E}" type="slidenum">
              <a:rPr lang="en-CA"/>
              <a:pPr/>
              <a:t>‹#›</a:t>
            </a:fld>
            <a:endParaRPr lang="en-CA"/>
          </a:p>
        </p:txBody>
      </p:sp>
    </p:spTree>
    <p:extLst>
      <p:ext uri="{BB962C8B-B14F-4D97-AF65-F5344CB8AC3E}">
        <p14:creationId xmlns:p14="http://schemas.microsoft.com/office/powerpoint/2010/main" val="23071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idx="10"/>
          </p:nvPr>
        </p:nvSpPr>
        <p:spPr/>
        <p:txBody>
          <a:bodyPr/>
          <a:lstStyle>
            <a:lvl1pPr>
              <a:defRPr/>
            </a:lvl1pPr>
          </a:lstStyle>
          <a:p>
            <a:r>
              <a:rPr lang="en-CA"/>
              <a:t>14-2-21</a:t>
            </a:r>
          </a:p>
        </p:txBody>
      </p:sp>
      <p:sp>
        <p:nvSpPr>
          <p:cNvPr id="6" name="Slide Number Placeholder 5"/>
          <p:cNvSpPr>
            <a:spLocks noGrp="1"/>
          </p:cNvSpPr>
          <p:nvPr>
            <p:ph type="sldNum" idx="11"/>
          </p:nvPr>
        </p:nvSpPr>
        <p:spPr/>
        <p:txBody>
          <a:bodyPr/>
          <a:lstStyle>
            <a:lvl1pPr>
              <a:defRPr/>
            </a:lvl1pPr>
          </a:lstStyle>
          <a:p>
            <a:fld id="{B98C79C7-BA2C-A346-A2CF-BA0E0D6819C5}" type="slidenum">
              <a:rPr lang="en-CA"/>
              <a:pPr/>
              <a:t>‹#›</a:t>
            </a:fld>
            <a:endParaRPr lang="en-CA"/>
          </a:p>
        </p:txBody>
      </p:sp>
    </p:spTree>
    <p:extLst>
      <p:ext uri="{BB962C8B-B14F-4D97-AF65-F5344CB8AC3E}">
        <p14:creationId xmlns:p14="http://schemas.microsoft.com/office/powerpoint/2010/main" val="312593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67638" cy="1465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dt"/>
          </p:nvPr>
        </p:nvSpPr>
        <p:spPr bwMode="auto">
          <a:xfrm>
            <a:off x="457200" y="6356350"/>
            <a:ext cx="2128838" cy="36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en-CA"/>
              <a:t>14-2-21</a:t>
            </a:r>
          </a:p>
        </p:txBody>
      </p:sp>
      <p:sp>
        <p:nvSpPr>
          <p:cNvPr id="1027"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8" name="Rectangle 4"/>
          <p:cNvSpPr>
            <a:spLocks noGrp="1" noChangeArrowheads="1"/>
          </p:cNvSpPr>
          <p:nvPr>
            <p:ph type="sldNum"/>
          </p:nvPr>
        </p:nvSpPr>
        <p:spPr bwMode="auto">
          <a:xfrm>
            <a:off x="6553200" y="6356350"/>
            <a:ext cx="2128838" cy="36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974F988A-6039-0A46-B430-266767A8B540}" type="slidenum">
              <a:rPr lang="en-CA"/>
              <a:pPr/>
              <a:t>‹#›</a:t>
            </a:fld>
            <a:endParaRPr lang="en-CA"/>
          </a:p>
        </p:txBody>
      </p:sp>
      <p:sp>
        <p:nvSpPr>
          <p:cNvPr id="1029" name="Rectangle 5"/>
          <p:cNvSpPr>
            <a:spLocks noGrp="1" noChangeArrowheads="1"/>
          </p:cNvSpPr>
          <p:nvPr>
            <p:ph type="body" idx="1"/>
          </p:nvPr>
        </p:nvSpPr>
        <p:spPr bwMode="auto">
          <a:xfrm>
            <a:off x="457200" y="1604963"/>
            <a:ext cx="8224838"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6840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2pPr>
      <a:lvl3pPr marL="11430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3pPr>
      <a:lvl4pPr marL="16002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4pPr>
      <a:lvl5pPr marL="20574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5pPr>
      <a:lvl6pPr marL="25146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6pPr>
      <a:lvl7pPr marL="29718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7pPr>
      <a:lvl8pPr marL="34290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8pPr>
      <a:lvl9pPr marL="38862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9pPr>
    </p:titleStyle>
    <p:bodyStyle>
      <a:lvl1pPr marL="342900" indent="-342900" algn="l" defTabSz="449263" rtl="0" fontAlgn="base">
        <a:lnSpc>
          <a:spcPct val="8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83000"/>
        </a:lnSpc>
        <a:spcBef>
          <a:spcPct val="0"/>
        </a:spcBef>
        <a:spcAft>
          <a:spcPts val="1138"/>
        </a:spcAft>
        <a:buClr>
          <a:srgbClr val="000000"/>
        </a:buClr>
        <a:buSzPct val="100000"/>
        <a:buFont typeface="Times New Roman" charset="0"/>
        <a:defRPr sz="2400">
          <a:solidFill>
            <a:srgbClr val="000000"/>
          </a:solidFill>
          <a:latin typeface="+mn-lt"/>
          <a:ea typeface="+mn-ea"/>
          <a:cs typeface="+mn-cs"/>
        </a:defRPr>
      </a:lvl2pPr>
      <a:lvl3pPr marL="1143000" indent="-228600" algn="l" defTabSz="449263" rtl="0" fontAlgn="base">
        <a:lnSpc>
          <a:spcPct val="83000"/>
        </a:lnSpc>
        <a:spcBef>
          <a:spcPct val="0"/>
        </a:spcBef>
        <a:spcAft>
          <a:spcPts val="850"/>
        </a:spcAft>
        <a:buClr>
          <a:srgbClr val="000000"/>
        </a:buClr>
        <a:buSzPct val="100000"/>
        <a:buFont typeface="Times New Roman" charset="0"/>
        <a:defRPr sz="2000">
          <a:solidFill>
            <a:srgbClr val="000000"/>
          </a:solidFill>
          <a:latin typeface="+mn-lt"/>
          <a:ea typeface="+mn-ea"/>
          <a:cs typeface="+mn-cs"/>
        </a:defRPr>
      </a:lvl3pPr>
      <a:lvl4pPr marL="1600200" indent="-228600" algn="l" defTabSz="449263" rtl="0" fontAlgn="base">
        <a:lnSpc>
          <a:spcPct val="8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1" name="Rectangle 3"/>
          <p:cNvSpPr>
            <a:spLocks noGrp="1" noChangeArrowheads="1"/>
          </p:cNvSpPr>
          <p:nvPr>
            <p:ph type="dt"/>
          </p:nvPr>
        </p:nvSpPr>
        <p:spPr bwMode="auto">
          <a:xfrm>
            <a:off x="457200" y="6356350"/>
            <a:ext cx="2128838" cy="36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a:buClrTx/>
              <a:buFontTx/>
              <a:buNone/>
              <a:tabLst>
                <a:tab pos="723900" algn="l"/>
                <a:tab pos="1447800" algn="l"/>
              </a:tabLst>
              <a:defRPr sz="1400">
                <a:solidFill>
                  <a:srgbClr val="000000"/>
                </a:solidFill>
                <a:latin typeface="Times New Roman" charset="0"/>
              </a:defRPr>
            </a:lvl1pPr>
          </a:lstStyle>
          <a:p>
            <a:endParaRPr lang="en-CA"/>
          </a:p>
        </p:txBody>
      </p:sp>
      <p:sp>
        <p:nvSpPr>
          <p:cNvPr id="20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3" name="Rectangle 5"/>
          <p:cNvSpPr>
            <a:spLocks noGrp="1" noChangeArrowheads="1"/>
          </p:cNvSpPr>
          <p:nvPr>
            <p:ph type="sldNum"/>
          </p:nvPr>
        </p:nvSpPr>
        <p:spPr bwMode="auto">
          <a:xfrm>
            <a:off x="6553200" y="6356350"/>
            <a:ext cx="2128838" cy="36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latin typeface="+mn-lt"/>
              </a:defRPr>
            </a:lvl1pPr>
          </a:lstStyle>
          <a:p>
            <a:fld id="{B9D71538-D4C0-5C41-BFFE-A1C2E42ADE77}"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marL="742950" indent="-28575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2pPr>
      <a:lvl3pPr marL="11430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3pPr>
      <a:lvl4pPr marL="16002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4pPr>
      <a:lvl5pPr marL="20574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5pPr>
      <a:lvl6pPr marL="25146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6pPr>
      <a:lvl7pPr marL="29718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7pPr>
      <a:lvl8pPr marL="34290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8pPr>
      <a:lvl9pPr marL="38862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ＭＳ Ｐゴシック" charset="0"/>
          <a:cs typeface="Arial Unicode MS" charset="0"/>
        </a:defRPr>
      </a:lvl9pPr>
    </p:titleStyle>
    <p:bodyStyle>
      <a:lvl1pPr marL="342900" indent="-342900" algn="l" defTabSz="449263" rtl="0" fontAlgn="base">
        <a:lnSpc>
          <a:spcPct val="8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83000"/>
        </a:lnSpc>
        <a:spcBef>
          <a:spcPct val="0"/>
        </a:spcBef>
        <a:spcAft>
          <a:spcPts val="1138"/>
        </a:spcAft>
        <a:buClr>
          <a:srgbClr val="000000"/>
        </a:buClr>
        <a:buSzPct val="100000"/>
        <a:buFont typeface="Times New Roman" charset="0"/>
        <a:defRPr sz="2400">
          <a:solidFill>
            <a:srgbClr val="000000"/>
          </a:solidFill>
          <a:latin typeface="+mn-lt"/>
          <a:ea typeface="+mn-ea"/>
          <a:cs typeface="+mn-cs"/>
        </a:defRPr>
      </a:lvl2pPr>
      <a:lvl3pPr marL="1143000" indent="-228600" algn="l" defTabSz="449263" rtl="0" fontAlgn="base">
        <a:lnSpc>
          <a:spcPct val="83000"/>
        </a:lnSpc>
        <a:spcBef>
          <a:spcPct val="0"/>
        </a:spcBef>
        <a:spcAft>
          <a:spcPts val="850"/>
        </a:spcAft>
        <a:buClr>
          <a:srgbClr val="000000"/>
        </a:buClr>
        <a:buSzPct val="100000"/>
        <a:buFont typeface="Times New Roman" charset="0"/>
        <a:defRPr sz="2000">
          <a:solidFill>
            <a:srgbClr val="000000"/>
          </a:solidFill>
          <a:latin typeface="+mn-lt"/>
          <a:ea typeface="+mn-ea"/>
          <a:cs typeface="+mn-cs"/>
        </a:defRPr>
      </a:lvl3pPr>
      <a:lvl4pPr marL="1600200" indent="-228600" algn="l" defTabSz="449263" rtl="0" fontAlgn="base">
        <a:lnSpc>
          <a:spcPct val="8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Date Placeholder 1"/>
          <p:cNvSpPr>
            <a:spLocks noGrp="1"/>
          </p:cNvSpPr>
          <p:nvPr>
            <p:ph type="dt" idx="10"/>
          </p:nvPr>
        </p:nvSpPr>
        <p:spPr/>
        <p:txBody>
          <a:bodyPr/>
          <a:lstStyle/>
          <a:p>
            <a:r>
              <a:rPr lang="en-CA"/>
              <a:t>14-2-21</a:t>
            </a: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74638"/>
            <a:ext cx="8229600" cy="1979612"/>
          </a:xfrm>
          <a:ln/>
        </p:spPr>
        <p:txBody>
          <a:bodyPr/>
          <a:lstStyle/>
          <a:p>
            <a:pPr algn="ctr">
              <a:lnSpc>
                <a:spcPct val="100000"/>
              </a:lnSpc>
              <a:spcBef>
                <a:spcPts val="850"/>
              </a:spcBef>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800" dirty="0">
                <a:latin typeface="Impact" charset="0"/>
              </a:rPr>
              <a:t>Did you know that:</a:t>
            </a:r>
            <a:br>
              <a:rPr lang="en-US" sz="4800" dirty="0">
                <a:latin typeface="Adobe Caslon Pro Bold" charset="0"/>
              </a:rPr>
            </a:br>
            <a:r>
              <a:rPr lang="en-US" sz="4200" dirty="0">
                <a:latin typeface="Press Style"/>
                <a:cs typeface="Press Style"/>
              </a:rPr>
              <a:t>1 glass of wine, or 1 beer, or 1 shot is the same as </a:t>
            </a:r>
            <a:br>
              <a:rPr lang="en-US" sz="4200" dirty="0">
                <a:latin typeface="Press Style"/>
                <a:cs typeface="Press Style"/>
              </a:rPr>
            </a:br>
            <a:r>
              <a:rPr lang="en-US" sz="4200" dirty="0">
                <a:latin typeface="Press Style"/>
                <a:cs typeface="Press Style"/>
              </a:rPr>
              <a:t>1 standard drink?</a:t>
            </a:r>
            <a:br>
              <a:rPr lang="en-US" sz="4400" dirty="0">
                <a:latin typeface="Press Style"/>
                <a:cs typeface="Press Style"/>
              </a:rPr>
            </a:br>
            <a:endParaRPr lang="en-US" sz="4400" dirty="0">
              <a:latin typeface="Press Style"/>
              <a:cs typeface="Press Style"/>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34253"/>
            <a:ext cx="7848872" cy="392374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527050"/>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How does alcohol make you feel?</a:t>
            </a:r>
            <a:br>
              <a:rPr lang="en-US" sz="4400" dirty="0">
                <a:latin typeface="Impact" charset="0"/>
              </a:rPr>
            </a:br>
            <a:endParaRPr lang="en-US" sz="4400" dirty="0">
              <a:latin typeface="Impact" charset="0"/>
            </a:endParaRPr>
          </a:p>
        </p:txBody>
      </p:sp>
      <p:sp>
        <p:nvSpPr>
          <p:cNvPr id="13314" name="Text Box 2"/>
          <p:cNvSpPr txBox="1">
            <a:spLocks noChangeArrowheads="1"/>
          </p:cNvSpPr>
          <p:nvPr/>
        </p:nvSpPr>
        <p:spPr bwMode="auto">
          <a:xfrm>
            <a:off x="683568" y="1556792"/>
            <a:ext cx="77152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1313" indent="-338138">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ＭＳ Ｐゴシック" charset="0"/>
                <a:cs typeface="Arial Unicode MS" charset="0"/>
              </a:defRPr>
            </a:lvl9pPr>
          </a:lstStyle>
          <a:p>
            <a:pPr marL="342000" hangingPunct="1">
              <a:lnSpc>
                <a:spcPct val="100000"/>
              </a:lnSpc>
              <a:spcBef>
                <a:spcPts val="0"/>
              </a:spcBef>
              <a:spcAft>
                <a:spcPts val="0"/>
              </a:spcAft>
              <a:buClrTx/>
              <a:buSzPct val="45000"/>
              <a:buFontTx/>
              <a:buNone/>
            </a:pPr>
            <a:r>
              <a:rPr lang="en-US" sz="3600" dirty="0">
                <a:latin typeface="Press Style"/>
                <a:cs typeface="Press Style"/>
              </a:rPr>
              <a:t>Alcohol may slow your reflexes,</a:t>
            </a:r>
          </a:p>
          <a:p>
            <a:pPr marL="342000" hangingPunct="1">
              <a:lnSpc>
                <a:spcPct val="100000"/>
              </a:lnSpc>
              <a:spcBef>
                <a:spcPts val="0"/>
              </a:spcBef>
              <a:spcAft>
                <a:spcPts val="0"/>
              </a:spcAft>
              <a:buClrTx/>
              <a:buSzPct val="45000"/>
              <a:buFontTx/>
              <a:buNone/>
            </a:pPr>
            <a:r>
              <a:rPr lang="en-US" sz="3600" dirty="0">
                <a:latin typeface="Press Style"/>
                <a:cs typeface="Press Style"/>
              </a:rPr>
              <a:t>movement and thinking. For a short</a:t>
            </a:r>
          </a:p>
          <a:p>
            <a:pPr marL="342000" hangingPunct="1">
              <a:lnSpc>
                <a:spcPct val="100000"/>
              </a:lnSpc>
              <a:spcBef>
                <a:spcPts val="0"/>
              </a:spcBef>
              <a:spcAft>
                <a:spcPts val="0"/>
              </a:spcAft>
              <a:buClrTx/>
              <a:buSzPct val="45000"/>
              <a:buFontTx/>
              <a:buNone/>
            </a:pPr>
            <a:r>
              <a:rPr lang="en-US" sz="3600" dirty="0">
                <a:latin typeface="Press Style"/>
                <a:cs typeface="Press Style"/>
              </a:rPr>
              <a:t>time, alcohol can make you feel:</a:t>
            </a:r>
          </a:p>
          <a:p>
            <a:pPr marL="342000" hangingPunct="1">
              <a:lnSpc>
                <a:spcPct val="100000"/>
              </a:lnSpc>
              <a:spcBef>
                <a:spcPts val="0"/>
              </a:spcBef>
              <a:spcAft>
                <a:spcPts val="0"/>
              </a:spcAft>
              <a:buClrTx/>
              <a:buSzPct val="45000"/>
              <a:buFontTx/>
              <a:buNone/>
            </a:pPr>
            <a:endParaRPr lang="en-US" sz="2000" dirty="0">
              <a:latin typeface="Press Style"/>
              <a:cs typeface="Press Style"/>
            </a:endParaRPr>
          </a:p>
          <a:p>
            <a:pPr marL="735013" indent="-339725" hangingPunct="1">
              <a:lnSpc>
                <a:spcPct val="50000"/>
              </a:lnSpc>
              <a:spcBef>
                <a:spcPts val="638"/>
              </a:spcBef>
              <a:spcAft>
                <a:spcPts val="1425"/>
              </a:spcAft>
              <a:buSzPct val="45000"/>
              <a:buFont typeface="Arial" charset="0"/>
              <a:buChar char="•"/>
            </a:pPr>
            <a:r>
              <a:rPr lang="en-US" sz="3600" dirty="0">
                <a:latin typeface="Press Style"/>
                <a:cs typeface="Press Style"/>
              </a:rPr>
              <a:t>More calm and relaxed</a:t>
            </a:r>
          </a:p>
          <a:p>
            <a:pPr marL="735013" indent="-339725" hangingPunct="1">
              <a:lnSpc>
                <a:spcPct val="50000"/>
              </a:lnSpc>
              <a:spcBef>
                <a:spcPts val="638"/>
              </a:spcBef>
              <a:spcAft>
                <a:spcPts val="1425"/>
              </a:spcAft>
              <a:buSzPct val="45000"/>
              <a:buFont typeface="Arial" charset="0"/>
              <a:buChar char="•"/>
            </a:pPr>
            <a:r>
              <a:rPr lang="en-US" sz="3600" dirty="0">
                <a:latin typeface="Press Style"/>
                <a:cs typeface="Press Style"/>
              </a:rPr>
              <a:t>More talkative</a:t>
            </a:r>
          </a:p>
          <a:p>
            <a:pPr marL="735013" indent="-339725" hangingPunct="1">
              <a:lnSpc>
                <a:spcPct val="50000"/>
              </a:lnSpc>
              <a:spcBef>
                <a:spcPts val="638"/>
              </a:spcBef>
              <a:spcAft>
                <a:spcPts val="1425"/>
              </a:spcAft>
              <a:buSzPct val="45000"/>
              <a:buFont typeface="Arial" charset="0"/>
              <a:buChar char="•"/>
            </a:pPr>
            <a:r>
              <a:rPr lang="en-US" sz="3600" dirty="0">
                <a:latin typeface="Press Style"/>
                <a:cs typeface="Press Style"/>
              </a:rPr>
              <a:t>Less shy</a:t>
            </a:r>
          </a:p>
          <a:p>
            <a:pPr marL="735013" indent="-339725" hangingPunct="1">
              <a:lnSpc>
                <a:spcPct val="50000"/>
              </a:lnSpc>
              <a:spcBef>
                <a:spcPts val="638"/>
              </a:spcBef>
              <a:spcAft>
                <a:spcPts val="1425"/>
              </a:spcAft>
              <a:buSzPct val="45000"/>
              <a:buFont typeface="Arial" charset="0"/>
              <a:buChar char="•"/>
            </a:pPr>
            <a:r>
              <a:rPr lang="en-US" sz="3600" dirty="0">
                <a:latin typeface="Press Style"/>
                <a:cs typeface="Press Style"/>
              </a:rPr>
              <a:t>Warm (skin may be flushed)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647700"/>
            <a:ext cx="8229600" cy="2682875"/>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a:t>Alcohol can make people aggressive. For others, drinking can depress them or make them more depressed. </a:t>
            </a:r>
            <a:br>
              <a:rPr lang="en-US" sz="3600" b="1" dirty="0"/>
            </a:br>
            <a:br>
              <a:rPr lang="en-US" sz="2000" b="1" dirty="0"/>
            </a:br>
            <a:r>
              <a:rPr lang="en-US" sz="3600" b="1" dirty="0"/>
              <a:t>When people are intoxicated (drunk), they may:</a:t>
            </a:r>
            <a:br>
              <a:rPr lang="en-US" sz="3600" b="1" dirty="0"/>
            </a:br>
            <a:endParaRPr lang="en-US" sz="3600" b="1" dirty="0"/>
          </a:p>
        </p:txBody>
      </p:sp>
      <p:sp>
        <p:nvSpPr>
          <p:cNvPr id="14338" name="Text Box 2"/>
          <p:cNvSpPr txBox="1">
            <a:spLocks noChangeArrowheads="1"/>
          </p:cNvSpPr>
          <p:nvPr/>
        </p:nvSpPr>
        <p:spPr bwMode="auto">
          <a:xfrm>
            <a:off x="457200" y="3071813"/>
            <a:ext cx="8229600" cy="3786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850"/>
              </a:spcAft>
              <a:buSzPct val="45000"/>
              <a:buFont typeface="Arial" charset="0"/>
              <a:buChar char="•"/>
            </a:pPr>
            <a:endParaRPr lang="en-US" sz="3600" dirty="0">
              <a:latin typeface="Press Style"/>
              <a:cs typeface="Press Style"/>
            </a:endParaRPr>
          </a:p>
          <a:p>
            <a:pPr hangingPunct="1">
              <a:lnSpc>
                <a:spcPct val="100000"/>
              </a:lnSpc>
              <a:spcBef>
                <a:spcPts val="625"/>
              </a:spcBef>
              <a:spcAft>
                <a:spcPts val="850"/>
              </a:spcAft>
              <a:buSzPct val="45000"/>
              <a:buFont typeface="Arial" charset="0"/>
              <a:buChar char="•"/>
            </a:pPr>
            <a:endParaRPr lang="en-US" sz="2000" dirty="0">
              <a:latin typeface="Press Style"/>
              <a:cs typeface="Press Style"/>
            </a:endParaRPr>
          </a:p>
          <a:p>
            <a:pPr marL="571500" indent="-571500" hangingPunct="1">
              <a:lnSpc>
                <a:spcPct val="100000"/>
              </a:lnSpc>
              <a:spcBef>
                <a:spcPts val="625"/>
              </a:spcBef>
              <a:spcAft>
                <a:spcPts val="850"/>
              </a:spcAft>
              <a:buSzPct val="45000"/>
              <a:buFont typeface="Arial"/>
              <a:buChar char="•"/>
            </a:pPr>
            <a:r>
              <a:rPr lang="en-US" sz="3600" dirty="0">
                <a:latin typeface="Press Style"/>
                <a:cs typeface="Press Style"/>
              </a:rPr>
              <a:t>Have blackouts (lose their memory)</a:t>
            </a:r>
          </a:p>
          <a:p>
            <a:pPr marL="571500" indent="-571500" hangingPunct="1">
              <a:lnSpc>
                <a:spcPct val="100000"/>
              </a:lnSpc>
              <a:spcBef>
                <a:spcPts val="625"/>
              </a:spcBef>
              <a:spcAft>
                <a:spcPts val="850"/>
              </a:spcAft>
              <a:buSzPct val="45000"/>
              <a:buFont typeface="Arial"/>
              <a:buChar char="•"/>
            </a:pPr>
            <a:r>
              <a:rPr lang="en-US" sz="3600" dirty="0">
                <a:latin typeface="Press Style"/>
                <a:cs typeface="Press Style"/>
              </a:rPr>
              <a:t>Feel sleepy or lose consciousness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8064896" cy="3240631"/>
          </a:xfrm>
          <a:prstGeom prst="rect">
            <a:avLst/>
          </a:prstGeom>
        </p:spPr>
        <p:txBody>
          <a:bodyPr wrap="square">
            <a:spAutoFit/>
          </a:bodyPr>
          <a:lstStyle/>
          <a:p>
            <a:pPr marL="571500" indent="-571500" hangingPunct="1">
              <a:lnSpc>
                <a:spcPct val="100000"/>
              </a:lnSpc>
              <a:spcBef>
                <a:spcPts val="625"/>
              </a:spcBef>
              <a:spcAft>
                <a:spcPts val="850"/>
              </a:spcAft>
              <a:buSzPct val="45000"/>
              <a:buFont typeface="Arial"/>
              <a:buChar char="•"/>
            </a:pPr>
            <a:r>
              <a:rPr lang="en-US" sz="3600" dirty="0">
                <a:solidFill>
                  <a:srgbClr val="000000"/>
                </a:solidFill>
                <a:latin typeface="Press Style"/>
                <a:cs typeface="Press Style"/>
              </a:rPr>
              <a:t>Be more likely to have falls and other accidents</a:t>
            </a:r>
          </a:p>
          <a:p>
            <a:pPr marL="571500" indent="-571500" hangingPunct="1">
              <a:lnSpc>
                <a:spcPct val="100000"/>
              </a:lnSpc>
              <a:spcBef>
                <a:spcPts val="625"/>
              </a:spcBef>
              <a:spcAft>
                <a:spcPts val="850"/>
              </a:spcAft>
              <a:buSzPct val="45000"/>
              <a:buFont typeface="Arial"/>
              <a:buChar char="•"/>
            </a:pPr>
            <a:r>
              <a:rPr lang="en-US" sz="3600" dirty="0">
                <a:solidFill>
                  <a:srgbClr val="000000"/>
                </a:solidFill>
                <a:latin typeface="Press Style"/>
                <a:cs typeface="Press Style"/>
              </a:rPr>
              <a:t>Get alcohol poisoning or die</a:t>
            </a:r>
          </a:p>
          <a:p>
            <a:pPr marL="571500" indent="-571500" hangingPunct="1">
              <a:lnSpc>
                <a:spcPct val="100000"/>
              </a:lnSpc>
              <a:spcBef>
                <a:spcPts val="625"/>
              </a:spcBef>
              <a:spcAft>
                <a:spcPts val="850"/>
              </a:spcAft>
              <a:buSzPct val="45000"/>
              <a:buFont typeface="Arial"/>
              <a:buChar char="•"/>
            </a:pPr>
            <a:r>
              <a:rPr lang="en-US" sz="3600" dirty="0">
                <a:solidFill>
                  <a:srgbClr val="000000"/>
                </a:solidFill>
                <a:latin typeface="Press Style"/>
                <a:cs typeface="Press Style"/>
              </a:rPr>
              <a:t>Take more risks and make bad decisions</a:t>
            </a:r>
          </a:p>
        </p:txBody>
      </p:sp>
    </p:spTree>
    <p:extLst>
      <p:ext uri="{BB962C8B-B14F-4D97-AF65-F5344CB8AC3E}">
        <p14:creationId xmlns:p14="http://schemas.microsoft.com/office/powerpoint/2010/main" val="91360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95536" y="332656"/>
            <a:ext cx="3250704"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Is alcohol </a:t>
            </a:r>
            <a:br>
              <a:rPr lang="en-US" sz="4400" dirty="0">
                <a:latin typeface="Impact" charset="0"/>
              </a:rPr>
            </a:br>
            <a:endParaRPr lang="en-US" sz="4400" dirty="0">
              <a:latin typeface="Impact" charset="0"/>
            </a:endParaRPr>
          </a:p>
        </p:txBody>
      </p:sp>
      <p:sp>
        <p:nvSpPr>
          <p:cNvPr id="15362" name="Text Box 2"/>
          <p:cNvSpPr txBox="1">
            <a:spLocks noChangeArrowheads="1"/>
          </p:cNvSpPr>
          <p:nvPr/>
        </p:nvSpPr>
        <p:spPr bwMode="auto">
          <a:xfrm>
            <a:off x="179512" y="2204864"/>
            <a:ext cx="8856984" cy="44644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600" dirty="0">
                <a:latin typeface="Press Style"/>
                <a:cs typeface="Press Style"/>
              </a:rPr>
              <a:t>Yes, alcohol can be dangerous in a number of ways.</a:t>
            </a:r>
          </a:p>
          <a:p>
            <a:pPr hangingPunct="1">
              <a:lnSpc>
                <a:spcPct val="100000"/>
              </a:lnSpc>
              <a:spcBef>
                <a:spcPts val="638"/>
              </a:spcBef>
              <a:spcAft>
                <a:spcPts val="1425"/>
              </a:spcAft>
              <a:buSzPct val="45000"/>
              <a:buFont typeface="Arial" charset="0"/>
              <a:buChar char="•"/>
            </a:pPr>
            <a:r>
              <a:rPr lang="en-US" sz="3600" dirty="0">
                <a:latin typeface="Press Style"/>
                <a:cs typeface="Press Style"/>
              </a:rPr>
              <a:t> Too much alcohol can cause a hangover (headache, feeling sick, shakiness, and vomiting). </a:t>
            </a:r>
          </a:p>
          <a:p>
            <a:pPr hangingPunct="1">
              <a:lnSpc>
                <a:spcPct val="100000"/>
              </a:lnSpc>
              <a:spcBef>
                <a:spcPts val="638"/>
              </a:spcBef>
              <a:spcAft>
                <a:spcPts val="1425"/>
              </a:spcAft>
              <a:buSzPct val="45000"/>
              <a:buFont typeface="Arial" charset="0"/>
              <a:buChar char="•"/>
            </a:pPr>
            <a:r>
              <a:rPr lang="en-US" sz="3600" dirty="0">
                <a:latin typeface="Press Style"/>
                <a:cs typeface="Press Style"/>
              </a:rPr>
              <a:t>Too much alcohol can also cause alcohol poisoning and even death.</a:t>
            </a:r>
          </a:p>
        </p:txBody>
      </p:sp>
      <p:sp>
        <p:nvSpPr>
          <p:cNvPr id="15363" name="Text Box 3"/>
          <p:cNvSpPr txBox="1">
            <a:spLocks noChangeArrowheads="1"/>
          </p:cNvSpPr>
          <p:nvPr/>
        </p:nvSpPr>
        <p:spPr bwMode="auto">
          <a:xfrm>
            <a:off x="1702304" y="908720"/>
            <a:ext cx="7416824" cy="1449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US" sz="8000" dirty="0">
                <a:solidFill>
                  <a:srgbClr val="7E0021"/>
                </a:solidFill>
                <a:latin typeface="Press Style" charset="0"/>
              </a:rPr>
              <a:t>DANGEROUS?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476672"/>
            <a:ext cx="3502025"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What is </a:t>
            </a:r>
          </a:p>
        </p:txBody>
      </p:sp>
      <p:sp>
        <p:nvSpPr>
          <p:cNvPr id="16386" name="Text Box 2"/>
          <p:cNvSpPr txBox="1">
            <a:spLocks noChangeArrowheads="1"/>
          </p:cNvSpPr>
          <p:nvPr/>
        </p:nvSpPr>
        <p:spPr bwMode="auto">
          <a:xfrm>
            <a:off x="251520" y="2636912"/>
            <a:ext cx="8579296" cy="3462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600" dirty="0">
                <a:latin typeface="Press Style"/>
                <a:cs typeface="Press Style"/>
              </a:rPr>
              <a:t>Binge drinking is defined as consuming 5 or more drinks at one sitting for males and 4 or more for females. Youth have a tendency to drink to purposely get drunk. There are significant dangers associated with binge drinking.  </a:t>
            </a:r>
          </a:p>
        </p:txBody>
      </p:sp>
      <p:sp>
        <p:nvSpPr>
          <p:cNvPr id="16387" name="Text Box 3"/>
          <p:cNvSpPr txBox="1">
            <a:spLocks noChangeArrowheads="1"/>
          </p:cNvSpPr>
          <p:nvPr/>
        </p:nvSpPr>
        <p:spPr bwMode="auto">
          <a:xfrm>
            <a:off x="3095625" y="116632"/>
            <a:ext cx="6048375" cy="1450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US" sz="8000" dirty="0">
                <a:solidFill>
                  <a:srgbClr val="7E0021"/>
                </a:solidFill>
                <a:latin typeface="Press Style" charset="0"/>
              </a:rPr>
              <a:t>BINGE DRINKING?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706438"/>
            <a:ext cx="8229600" cy="170815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Long-term effects of alcohol use may include:</a:t>
            </a:r>
            <a:br>
              <a:rPr lang="en-US" sz="4400" dirty="0">
                <a:latin typeface="Impact" charset="0"/>
              </a:rPr>
            </a:br>
            <a:endParaRPr lang="en-US" sz="4400" dirty="0">
              <a:latin typeface="Impact" charset="0"/>
            </a:endParaRPr>
          </a:p>
        </p:txBody>
      </p:sp>
      <p:sp>
        <p:nvSpPr>
          <p:cNvPr id="17410" name="Text Box 2"/>
          <p:cNvSpPr txBox="1">
            <a:spLocks noChangeArrowheads="1"/>
          </p:cNvSpPr>
          <p:nvPr/>
        </p:nvSpPr>
        <p:spPr bwMode="auto">
          <a:xfrm>
            <a:off x="1728788" y="2032000"/>
            <a:ext cx="6958012"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endParaRPr lang="en-US" sz="3600" dirty="0">
              <a:latin typeface="Calibri" charset="0"/>
            </a:endParaRP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Brain damage</a:t>
            </a: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Heart disease</a:t>
            </a: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Physical dependence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67544" y="188640"/>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Women who drink</a:t>
            </a:r>
            <a:br>
              <a:rPr lang="en-US" sz="4400" dirty="0">
                <a:latin typeface="Impact" charset="0"/>
              </a:rPr>
            </a:br>
            <a:endParaRPr lang="en-US" sz="4400" dirty="0">
              <a:latin typeface="Impact" charset="0"/>
            </a:endParaRPr>
          </a:p>
        </p:txBody>
      </p:sp>
      <p:sp>
        <p:nvSpPr>
          <p:cNvPr id="18434" name="Text Box 2"/>
          <p:cNvSpPr txBox="1">
            <a:spLocks noChangeArrowheads="1"/>
          </p:cNvSpPr>
          <p:nvPr/>
        </p:nvSpPr>
        <p:spPr bwMode="auto">
          <a:xfrm>
            <a:off x="179512" y="1124744"/>
            <a:ext cx="8712968"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200" dirty="0">
                <a:latin typeface="Press Style"/>
                <a:cs typeface="Press Style"/>
              </a:rPr>
              <a:t>Run a higher risk of being victims of sexual assault. </a:t>
            </a:r>
          </a:p>
          <a:p>
            <a:pPr hangingPunct="1">
              <a:lnSpc>
                <a:spcPct val="100000"/>
              </a:lnSpc>
              <a:spcBef>
                <a:spcPts val="638"/>
              </a:spcBef>
              <a:spcAft>
                <a:spcPts val="1425"/>
              </a:spcAft>
              <a:buSzPct val="45000"/>
              <a:buFont typeface="Arial" charset="0"/>
              <a:buChar char="•"/>
            </a:pPr>
            <a:r>
              <a:rPr lang="en-US" sz="3200" dirty="0">
                <a:latin typeface="Press Style"/>
                <a:cs typeface="Press Style"/>
              </a:rPr>
              <a:t>Alcohol is the # 1 drug, which facilitates assaults and sexual assaults. </a:t>
            </a:r>
          </a:p>
          <a:p>
            <a:pPr hangingPunct="1">
              <a:lnSpc>
                <a:spcPct val="100000"/>
              </a:lnSpc>
              <a:spcBef>
                <a:spcPts val="638"/>
              </a:spcBef>
              <a:spcAft>
                <a:spcPts val="1425"/>
              </a:spcAft>
              <a:buSzPct val="45000"/>
              <a:buFont typeface="Arial" charset="0"/>
              <a:buChar char="•"/>
            </a:pPr>
            <a:r>
              <a:rPr lang="en-US" sz="3200" dirty="0">
                <a:latin typeface="Press Style"/>
                <a:cs typeface="Press Style"/>
              </a:rPr>
              <a:t>If pregnant, the risk of giving birth to a baby with </a:t>
            </a:r>
            <a:r>
              <a:rPr lang="en-US" sz="3200" dirty="0" err="1">
                <a:latin typeface="Press Style"/>
                <a:cs typeface="Press Style"/>
              </a:rPr>
              <a:t>behaviour</a:t>
            </a:r>
            <a:r>
              <a:rPr lang="en-US" sz="3200" dirty="0">
                <a:latin typeface="Press Style"/>
                <a:cs typeface="Press Style"/>
              </a:rPr>
              <a:t> problems (</a:t>
            </a:r>
            <a:r>
              <a:rPr lang="en-US" sz="2400" dirty="0">
                <a:latin typeface="Press Style"/>
                <a:cs typeface="Press Style"/>
              </a:rPr>
              <a:t>Fetal Alcohol Spectrum Disorder</a:t>
            </a:r>
            <a:r>
              <a:rPr lang="en-US" sz="3200" dirty="0">
                <a:latin typeface="Press Style"/>
                <a:cs typeface="Press Style"/>
              </a:rPr>
              <a:t>) or birth defects increases.</a:t>
            </a:r>
          </a:p>
          <a:p>
            <a:pPr hangingPunct="1">
              <a:lnSpc>
                <a:spcPct val="100000"/>
              </a:lnSpc>
              <a:spcBef>
                <a:spcPts val="638"/>
              </a:spcBef>
              <a:spcAft>
                <a:spcPts val="1425"/>
              </a:spcAft>
              <a:buSzPct val="45000"/>
              <a:buFont typeface="Arial" charset="0"/>
              <a:buChar char="•"/>
            </a:pPr>
            <a:r>
              <a:rPr lang="en-US" sz="3200" dirty="0">
                <a:latin typeface="Press Style"/>
                <a:cs typeface="Press Style"/>
              </a:rPr>
              <a:t>Women don</a:t>
            </a:r>
            <a:r>
              <a:rPr lang="en-US" sz="3200" dirty="0">
                <a:latin typeface="+mn-lt"/>
                <a:cs typeface="Press Style"/>
              </a:rPr>
              <a:t>’</a:t>
            </a:r>
            <a:r>
              <a:rPr lang="en-US" sz="3200" dirty="0">
                <a:latin typeface="Press Style"/>
                <a:cs typeface="Press Style"/>
              </a:rPr>
              <a:t>t weigh the same as men so the same amount of drinks as a man will affect her more.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Alcohol and athletics</a:t>
            </a:r>
            <a:br>
              <a:rPr lang="en-US" sz="4400" dirty="0">
                <a:latin typeface="Impact" charset="0"/>
              </a:rPr>
            </a:br>
            <a:endParaRPr lang="en-US" sz="4400" dirty="0">
              <a:latin typeface="Impact" charset="0"/>
            </a:endParaRPr>
          </a:p>
        </p:txBody>
      </p:sp>
      <p:sp>
        <p:nvSpPr>
          <p:cNvPr id="19458" name="Text Box 2"/>
          <p:cNvSpPr txBox="1">
            <a:spLocks noChangeArrowheads="1"/>
          </p:cNvSpPr>
          <p:nvPr/>
        </p:nvSpPr>
        <p:spPr bwMode="auto">
          <a:xfrm>
            <a:off x="467544" y="126876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marL="571500" indent="-571500" hangingPunct="1">
              <a:lnSpc>
                <a:spcPct val="100000"/>
              </a:lnSpc>
              <a:spcBef>
                <a:spcPts val="638"/>
              </a:spcBef>
              <a:spcAft>
                <a:spcPts val="1425"/>
              </a:spcAft>
              <a:buSzPct val="45000"/>
              <a:buFont typeface="Arial"/>
              <a:buChar char="•"/>
            </a:pPr>
            <a:r>
              <a:rPr lang="en-US" sz="3600" dirty="0">
                <a:latin typeface="Press Style"/>
                <a:cs typeface="Press Style"/>
              </a:rPr>
              <a:t>Impairs judgment</a:t>
            </a:r>
          </a:p>
          <a:p>
            <a:pPr marL="571500" indent="-571500" hangingPunct="1">
              <a:lnSpc>
                <a:spcPct val="100000"/>
              </a:lnSpc>
              <a:spcBef>
                <a:spcPts val="638"/>
              </a:spcBef>
              <a:spcAft>
                <a:spcPts val="1425"/>
              </a:spcAft>
              <a:buSzPct val="45000"/>
              <a:buFont typeface="Arial"/>
              <a:buChar char="•"/>
            </a:pPr>
            <a:r>
              <a:rPr lang="en-US" sz="3600" dirty="0">
                <a:latin typeface="Press Style"/>
                <a:cs typeface="Press Style"/>
              </a:rPr>
              <a:t>Decreases reaction time, balance</a:t>
            </a:r>
          </a:p>
          <a:p>
            <a:pPr marL="571500" indent="-571500" hangingPunct="1">
              <a:lnSpc>
                <a:spcPct val="100000"/>
              </a:lnSpc>
              <a:spcBef>
                <a:spcPts val="638"/>
              </a:spcBef>
              <a:spcAft>
                <a:spcPts val="1425"/>
              </a:spcAft>
              <a:buSzPct val="45000"/>
              <a:buFont typeface="Arial"/>
              <a:buChar char="•"/>
            </a:pPr>
            <a:r>
              <a:rPr lang="en-US" sz="3600" dirty="0">
                <a:latin typeface="Press Style"/>
                <a:cs typeface="Press Style"/>
              </a:rPr>
              <a:t>Dehydrating effect:</a:t>
            </a:r>
          </a:p>
          <a:p>
            <a:pPr hangingPunct="1">
              <a:lnSpc>
                <a:spcPct val="100000"/>
              </a:lnSpc>
              <a:spcBef>
                <a:spcPts val="625"/>
              </a:spcBef>
              <a:spcAft>
                <a:spcPts val="575"/>
              </a:spcAft>
              <a:buClrTx/>
              <a:buFontTx/>
              <a:buNone/>
            </a:pPr>
            <a:r>
              <a:rPr lang="en-US" sz="3600" dirty="0">
                <a:latin typeface="Press Style"/>
                <a:cs typeface="Press Style"/>
              </a:rPr>
              <a:t>			- Heart rate increase</a:t>
            </a:r>
          </a:p>
          <a:p>
            <a:pPr hangingPunct="1">
              <a:lnSpc>
                <a:spcPct val="100000"/>
              </a:lnSpc>
              <a:spcBef>
                <a:spcPts val="625"/>
              </a:spcBef>
              <a:spcAft>
                <a:spcPts val="575"/>
              </a:spcAft>
              <a:buClrTx/>
              <a:buFontTx/>
              <a:buNone/>
            </a:pPr>
            <a:r>
              <a:rPr lang="en-US" sz="3600" dirty="0">
                <a:latin typeface="Press Style"/>
                <a:cs typeface="Press Style"/>
              </a:rPr>
              <a:t>			- Circulation decreased</a:t>
            </a:r>
          </a:p>
          <a:p>
            <a:pPr hangingPunct="1">
              <a:lnSpc>
                <a:spcPct val="100000"/>
              </a:lnSpc>
              <a:spcBef>
                <a:spcPts val="625"/>
              </a:spcBef>
              <a:spcAft>
                <a:spcPts val="575"/>
              </a:spcAft>
              <a:buClrTx/>
              <a:buFontTx/>
              <a:buNone/>
            </a:pPr>
            <a:r>
              <a:rPr lang="en-US" sz="3600" dirty="0">
                <a:latin typeface="Press Style"/>
                <a:cs typeface="Press Style"/>
              </a:rPr>
              <a:t>			- Fatigue</a:t>
            </a:r>
          </a:p>
          <a:p>
            <a:pPr hangingPunct="1">
              <a:lnSpc>
                <a:spcPct val="100000"/>
              </a:lnSpc>
              <a:spcBef>
                <a:spcPts val="625"/>
              </a:spcBef>
              <a:spcAft>
                <a:spcPts val="575"/>
              </a:spcAft>
              <a:buClrTx/>
              <a:buFontTx/>
              <a:buNone/>
            </a:pPr>
            <a:r>
              <a:rPr lang="en-US" sz="3600" dirty="0">
                <a:latin typeface="Press Style"/>
                <a:cs typeface="Press Style"/>
              </a:rPr>
              <a:t>			- Performance reduced</a:t>
            </a:r>
          </a:p>
          <a:p>
            <a:pPr hangingPunct="1">
              <a:lnSpc>
                <a:spcPct val="100000"/>
              </a:lnSpc>
              <a:spcBef>
                <a:spcPts val="638"/>
              </a:spcBef>
              <a:spcAft>
                <a:spcPts val="1425"/>
              </a:spcAft>
              <a:buClrTx/>
              <a:buFontTx/>
              <a:buNone/>
            </a:pPr>
            <a:endParaRPr lang="en-US" sz="3600" dirty="0">
              <a:latin typeface="Press Style"/>
              <a:cs typeface="Press Style"/>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67544" y="116632"/>
            <a:ext cx="8229600" cy="936104"/>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Abrupt withdrawal effects</a:t>
            </a:r>
            <a:br>
              <a:rPr lang="en-US" sz="4400" dirty="0">
                <a:latin typeface="Impact" charset="0"/>
              </a:rPr>
            </a:br>
            <a:endParaRPr lang="en-US" sz="4400" dirty="0">
              <a:latin typeface="Impact" charset="0"/>
            </a:endParaRPr>
          </a:p>
        </p:txBody>
      </p:sp>
      <p:sp>
        <p:nvSpPr>
          <p:cNvPr id="20482" name="Text Box 2"/>
          <p:cNvSpPr txBox="1">
            <a:spLocks noChangeArrowheads="1"/>
          </p:cNvSpPr>
          <p:nvPr/>
        </p:nvSpPr>
        <p:spPr bwMode="auto">
          <a:xfrm>
            <a:off x="179512" y="908720"/>
            <a:ext cx="8964488"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575"/>
              </a:spcAft>
              <a:buSzPct val="45000"/>
              <a:buFont typeface="Arial" charset="0"/>
              <a:buChar char="•"/>
            </a:pPr>
            <a:r>
              <a:rPr lang="en-US" sz="3200" dirty="0">
                <a:latin typeface="Press Style"/>
                <a:cs typeface="Press Style"/>
              </a:rPr>
              <a:t>People who often drink a lot for a period of time, or binge, may feel bad or even experience serious physical effects when they stop drinking or cut down. They may:</a:t>
            </a:r>
          </a:p>
          <a:p>
            <a:pPr hangingPunct="1">
              <a:lnSpc>
                <a:spcPct val="100000"/>
              </a:lnSpc>
              <a:spcBef>
                <a:spcPts val="625"/>
              </a:spcBef>
              <a:spcAft>
                <a:spcPts val="575"/>
              </a:spcAft>
              <a:buSzPct val="45000"/>
              <a:buFont typeface="Arial" charset="0"/>
              <a:buChar char="•"/>
            </a:pPr>
            <a:r>
              <a:rPr lang="en-US" sz="3200" dirty="0">
                <a:latin typeface="Press Style"/>
                <a:cs typeface="Press Style"/>
              </a:rPr>
              <a:t>Feel nervous and jumpy </a:t>
            </a:r>
          </a:p>
          <a:p>
            <a:pPr hangingPunct="1">
              <a:lnSpc>
                <a:spcPct val="100000"/>
              </a:lnSpc>
              <a:spcBef>
                <a:spcPts val="625"/>
              </a:spcBef>
              <a:spcAft>
                <a:spcPts val="575"/>
              </a:spcAft>
              <a:buSzPct val="45000"/>
              <a:buFont typeface="Arial" charset="0"/>
              <a:buChar char="•"/>
            </a:pPr>
            <a:r>
              <a:rPr lang="en-US" sz="3200" dirty="0">
                <a:latin typeface="Press Style"/>
                <a:cs typeface="Press Style"/>
              </a:rPr>
              <a:t>Have tremors (the </a:t>
            </a:r>
            <a:r>
              <a:rPr lang="en-US" sz="3200" dirty="0">
                <a:latin typeface="+mn-lt"/>
                <a:cs typeface="Press Style"/>
              </a:rPr>
              <a:t>“</a:t>
            </a:r>
            <a:r>
              <a:rPr lang="en-US" sz="3200" dirty="0">
                <a:latin typeface="Press Style"/>
                <a:cs typeface="Press Style"/>
              </a:rPr>
              <a:t>shakes</a:t>
            </a:r>
            <a:r>
              <a:rPr lang="en-US" sz="3200" dirty="0">
                <a:latin typeface="+mn-lt"/>
                <a:cs typeface="Press Style"/>
              </a:rPr>
              <a:t>”</a:t>
            </a:r>
            <a:r>
              <a:rPr lang="en-US" sz="3200" dirty="0">
                <a:latin typeface="Press Style"/>
                <a:cs typeface="Press Style"/>
              </a:rPr>
              <a:t>)</a:t>
            </a:r>
          </a:p>
          <a:p>
            <a:pPr hangingPunct="1">
              <a:lnSpc>
                <a:spcPct val="100000"/>
              </a:lnSpc>
              <a:spcBef>
                <a:spcPts val="625"/>
              </a:spcBef>
              <a:spcAft>
                <a:spcPts val="575"/>
              </a:spcAft>
              <a:buSzPct val="45000"/>
              <a:buFont typeface="Arial" charset="0"/>
              <a:buChar char="•"/>
            </a:pPr>
            <a:r>
              <a:rPr lang="en-US" sz="3200" dirty="0">
                <a:latin typeface="Press Style"/>
                <a:cs typeface="Press Style"/>
              </a:rPr>
              <a:t>Have sleep problems</a:t>
            </a:r>
          </a:p>
          <a:p>
            <a:pPr hangingPunct="1">
              <a:lnSpc>
                <a:spcPct val="100000"/>
              </a:lnSpc>
              <a:spcBef>
                <a:spcPts val="625"/>
              </a:spcBef>
              <a:spcAft>
                <a:spcPts val="575"/>
              </a:spcAft>
              <a:buSzPct val="45000"/>
              <a:buFont typeface="Arial" charset="0"/>
              <a:buChar char="•"/>
            </a:pPr>
            <a:r>
              <a:rPr lang="en-US" sz="3200" dirty="0">
                <a:latin typeface="Press Style"/>
                <a:cs typeface="Press Style"/>
              </a:rPr>
              <a:t>Have seizures</a:t>
            </a:r>
          </a:p>
          <a:p>
            <a:pPr hangingPunct="1">
              <a:lnSpc>
                <a:spcPct val="100000"/>
              </a:lnSpc>
              <a:spcBef>
                <a:spcPts val="625"/>
              </a:spcBef>
              <a:spcAft>
                <a:spcPts val="575"/>
              </a:spcAft>
              <a:buSzPct val="45000"/>
              <a:buFont typeface="Arial" charset="0"/>
              <a:buChar char="•"/>
            </a:pPr>
            <a:r>
              <a:rPr lang="en-US" sz="3200" dirty="0">
                <a:latin typeface="Press Style"/>
                <a:cs typeface="Press Style"/>
              </a:rPr>
              <a:t>Have hallucinations</a:t>
            </a:r>
          </a:p>
          <a:p>
            <a:pPr hangingPunct="1">
              <a:lnSpc>
                <a:spcPct val="100000"/>
              </a:lnSpc>
              <a:spcBef>
                <a:spcPts val="625"/>
              </a:spcBef>
              <a:spcAft>
                <a:spcPts val="575"/>
              </a:spcAft>
              <a:buSzPct val="45000"/>
              <a:buFont typeface="Arial" charset="0"/>
              <a:buChar char="•"/>
            </a:pPr>
            <a:r>
              <a:rPr lang="en-US" sz="3200" dirty="0">
                <a:latin typeface="Press Style"/>
                <a:cs typeface="Press Style"/>
              </a:rPr>
              <a:t>They are called withdrawal symptoms.</a:t>
            </a:r>
          </a:p>
          <a:p>
            <a:pPr hangingPunct="1">
              <a:lnSpc>
                <a:spcPct val="100000"/>
              </a:lnSpc>
              <a:spcBef>
                <a:spcPts val="625"/>
              </a:spcBef>
              <a:spcAft>
                <a:spcPts val="575"/>
              </a:spcAft>
              <a:buClrTx/>
              <a:buFontTx/>
              <a:buNone/>
            </a:pPr>
            <a:endParaRPr lang="en-US" sz="26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0" y="908720"/>
            <a:ext cx="4679950" cy="7381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102000"/>
              </a:lnSpc>
              <a:buClrTx/>
              <a:buFontTx/>
              <a:buNone/>
            </a:pPr>
            <a:r>
              <a:rPr lang="en-CA" sz="4400" dirty="0">
                <a:latin typeface="Impact" charset="0"/>
              </a:rPr>
              <a:t>What is a</a:t>
            </a:r>
          </a:p>
        </p:txBody>
      </p:sp>
      <p:sp>
        <p:nvSpPr>
          <p:cNvPr id="5122" name="Rectangle 2"/>
          <p:cNvSpPr>
            <a:spLocks noChangeArrowheads="1"/>
          </p:cNvSpPr>
          <p:nvPr/>
        </p:nvSpPr>
        <p:spPr bwMode="auto">
          <a:xfrm>
            <a:off x="611560" y="2132856"/>
            <a:ext cx="7848872" cy="2519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p>
            <a:pPr hangingPunct="1">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3600" dirty="0">
                <a:solidFill>
                  <a:srgbClr val="000000"/>
                </a:solidFill>
                <a:latin typeface="Press Style"/>
                <a:cs typeface="Press Style"/>
              </a:rPr>
              <a:t>A drug is a chemical substance that can change how your body and mind work.</a:t>
            </a:r>
          </a:p>
          <a:p>
            <a:pPr hangingPunct="1">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sz="2000" dirty="0">
              <a:solidFill>
                <a:srgbClr val="000000"/>
              </a:solidFill>
              <a:latin typeface="Press Style"/>
              <a:cs typeface="Press Style"/>
            </a:endParaRPr>
          </a:p>
          <a:p>
            <a:pPr hangingPunct="1">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3600" dirty="0">
                <a:solidFill>
                  <a:srgbClr val="000000"/>
                </a:solidFill>
                <a:latin typeface="Press Style"/>
                <a:cs typeface="Press Style"/>
              </a:rPr>
              <a:t>Drugs of abuse are substances that people use to get high and change how they feel.</a:t>
            </a:r>
          </a:p>
          <a:p>
            <a:pPr hangingPunct="1">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sz="2800" dirty="0">
              <a:solidFill>
                <a:srgbClr val="000000"/>
              </a:solidFill>
              <a:latin typeface="Press Style"/>
              <a:cs typeface="Press Style"/>
            </a:endParaRPr>
          </a:p>
        </p:txBody>
      </p:sp>
      <p:sp>
        <p:nvSpPr>
          <p:cNvPr id="5123" name="Text Box 3"/>
          <p:cNvSpPr txBox="1">
            <a:spLocks noChangeArrowheads="1"/>
          </p:cNvSpPr>
          <p:nvPr/>
        </p:nvSpPr>
        <p:spPr bwMode="auto">
          <a:xfrm>
            <a:off x="3851920" y="116632"/>
            <a:ext cx="4752528" cy="14675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359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9600" dirty="0">
                <a:solidFill>
                  <a:srgbClr val="5C8526"/>
                </a:solidFill>
                <a:latin typeface="Press Style" charset="0"/>
              </a:rPr>
              <a:t>DRUG?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88493"/>
            <a:ext cx="3779019" cy="377902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1506" name="Rectangle 2"/>
          <p:cNvSpPr>
            <a:spLocks noGrp="1" noChangeArrowheads="1"/>
          </p:cNvSpPr>
          <p:nvPr>
            <p:ph type="title"/>
          </p:nvPr>
        </p:nvSpPr>
        <p:spPr>
          <a:xfrm>
            <a:off x="457200" y="-230188"/>
            <a:ext cx="8229600" cy="1143001"/>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US" sz="4400">
                <a:latin typeface="Impact" charset="0"/>
              </a:rPr>
            </a:br>
            <a:r>
              <a:rPr lang="en-US" sz="4400">
                <a:latin typeface="Impact" charset="0"/>
              </a:rPr>
              <a:t>Is alcohol legal?</a:t>
            </a:r>
            <a:br>
              <a:rPr lang="en-US" sz="4400">
                <a:latin typeface="Impact" charset="0"/>
              </a:rPr>
            </a:br>
            <a:endParaRPr lang="en-US" sz="4400">
              <a:latin typeface="Impact" charset="0"/>
            </a:endParaRPr>
          </a:p>
        </p:txBody>
      </p:sp>
      <p:sp>
        <p:nvSpPr>
          <p:cNvPr id="21507" name="Text Box 3"/>
          <p:cNvSpPr txBox="1">
            <a:spLocks noChangeArrowheads="1"/>
          </p:cNvSpPr>
          <p:nvPr/>
        </p:nvSpPr>
        <p:spPr bwMode="auto">
          <a:xfrm>
            <a:off x="251520" y="1772816"/>
            <a:ext cx="6454775" cy="30963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Yes, alcohol is a legal drug if you are of legal age. In Nunavut you must be at least 19 years old to buy or drink alcohol.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08520" y="332656"/>
            <a:ext cx="8208912" cy="1143000"/>
          </a:xfrm>
          <a:ln/>
        </p:spPr>
        <p:txBody>
          <a:bodyPr anchor="ctr"/>
          <a:lstStyle/>
          <a:p>
            <a:pPr algn="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CA" sz="4400" dirty="0"/>
            </a:br>
            <a:r>
              <a:rPr lang="en-CA" sz="4400" dirty="0"/>
              <a:t>        Or </a:t>
            </a:r>
            <a:r>
              <a:rPr lang="en-CA" sz="8000" dirty="0">
                <a:solidFill>
                  <a:srgbClr val="7E0021"/>
                </a:solidFill>
                <a:latin typeface="Press Style" charset="0"/>
              </a:rPr>
              <a:t>FALSE</a:t>
            </a:r>
            <a:br>
              <a:rPr lang="en-CA" sz="4400" dirty="0">
                <a:solidFill>
                  <a:srgbClr val="7E0021"/>
                </a:solidFill>
                <a:latin typeface="Press Style" charset="0"/>
              </a:rPr>
            </a:br>
            <a:r>
              <a:rPr lang="en-CA" sz="4400" dirty="0">
                <a:solidFill>
                  <a:srgbClr val="7E0021"/>
                </a:solidFill>
                <a:latin typeface="Press Style" charset="0"/>
              </a:rPr>
              <a:t>   </a:t>
            </a:r>
            <a:r>
              <a:rPr lang="en-CA" sz="4400" dirty="0"/>
              <a:t> </a:t>
            </a:r>
          </a:p>
        </p:txBody>
      </p:sp>
      <p:sp>
        <p:nvSpPr>
          <p:cNvPr id="22530" name="Text Box 2"/>
          <p:cNvSpPr txBox="1">
            <a:spLocks noChangeArrowheads="1"/>
          </p:cNvSpPr>
          <p:nvPr/>
        </p:nvSpPr>
        <p:spPr bwMode="auto">
          <a:xfrm>
            <a:off x="1295400" y="1917700"/>
            <a:ext cx="7426325"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hangingPunct="1">
              <a:lnSpc>
                <a:spcPct val="102000"/>
              </a:lnSpc>
              <a:spcBef>
                <a:spcPts val="638"/>
              </a:spcBef>
              <a:spcAft>
                <a:spcPts val="1425"/>
              </a:spcAft>
              <a:buClrTx/>
              <a:buSzPct val="45000"/>
              <a:buFontTx/>
              <a:buNone/>
            </a:pPr>
            <a:r>
              <a:rPr lang="en-CA" sz="2600" dirty="0">
                <a:latin typeface="Calibri" charset="0"/>
              </a:rPr>
              <a:t>If a female and a male both have an average body type and weigh the same, drinking the same amount of alcohol will have the same effect on each of them.</a:t>
            </a:r>
          </a:p>
          <a:p>
            <a:pPr hangingPunct="1">
              <a:lnSpc>
                <a:spcPct val="102000"/>
              </a:lnSpc>
              <a:spcBef>
                <a:spcPts val="638"/>
              </a:spcBef>
              <a:spcAft>
                <a:spcPts val="1425"/>
              </a:spcAft>
              <a:buClrTx/>
              <a:buSzPct val="45000"/>
              <a:buFontTx/>
              <a:buNone/>
            </a:pPr>
            <a:r>
              <a:rPr lang="en-CA" sz="2600" dirty="0">
                <a:latin typeface="Calibri" charset="0"/>
              </a:rPr>
              <a:t>Some people can drink a lot without seeming to get drunk.</a:t>
            </a:r>
          </a:p>
          <a:p>
            <a:pPr hangingPunct="1">
              <a:lnSpc>
                <a:spcPct val="102000"/>
              </a:lnSpc>
              <a:spcBef>
                <a:spcPts val="638"/>
              </a:spcBef>
              <a:spcAft>
                <a:spcPts val="1425"/>
              </a:spcAft>
              <a:buClrTx/>
              <a:buSzPct val="45000"/>
              <a:buFontTx/>
              <a:buNone/>
            </a:pPr>
            <a:r>
              <a:rPr lang="en-CA" sz="2600" dirty="0">
                <a:latin typeface="Calibri" charset="0"/>
              </a:rPr>
              <a:t>Drinking coffee, working up a sweat, or having a cold shower will sober you up.</a:t>
            </a:r>
          </a:p>
          <a:p>
            <a:pPr hangingPunct="1">
              <a:lnSpc>
                <a:spcPct val="102000"/>
              </a:lnSpc>
              <a:spcBef>
                <a:spcPts val="638"/>
              </a:spcBef>
              <a:spcAft>
                <a:spcPts val="1425"/>
              </a:spcAft>
              <a:buClrTx/>
              <a:buSzPct val="45000"/>
              <a:buFontTx/>
              <a:buNone/>
            </a:pPr>
            <a:r>
              <a:rPr lang="en-CA" sz="2600" dirty="0">
                <a:latin typeface="Calibri" charset="0"/>
              </a:rPr>
              <a:t>Beer is less harmful to the body than other types of alcohol.</a:t>
            </a:r>
          </a:p>
          <a:p>
            <a:pPr hangingPunct="1">
              <a:lnSpc>
                <a:spcPct val="102000"/>
              </a:lnSpc>
              <a:spcBef>
                <a:spcPts val="638"/>
              </a:spcBef>
              <a:spcAft>
                <a:spcPts val="1425"/>
              </a:spcAft>
              <a:buClrTx/>
              <a:buSzPct val="45000"/>
              <a:buFontTx/>
              <a:buNone/>
            </a:pPr>
            <a:endParaRPr lang="en-CA" sz="2600" dirty="0">
              <a:latin typeface="Calibri" charset="0"/>
            </a:endParaRPr>
          </a:p>
        </p:txBody>
      </p:sp>
      <p:sp>
        <p:nvSpPr>
          <p:cNvPr id="22532" name="Text Box 4"/>
          <p:cNvSpPr txBox="1">
            <a:spLocks noChangeArrowheads="1"/>
          </p:cNvSpPr>
          <p:nvPr/>
        </p:nvSpPr>
        <p:spPr bwMode="auto">
          <a:xfrm>
            <a:off x="252413" y="1981200"/>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22533" name="Text Box 5"/>
          <p:cNvSpPr txBox="1">
            <a:spLocks noChangeArrowheads="1"/>
          </p:cNvSpPr>
          <p:nvPr/>
        </p:nvSpPr>
        <p:spPr bwMode="auto">
          <a:xfrm>
            <a:off x="252413" y="3649663"/>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22534" name="Text Box 6"/>
          <p:cNvSpPr txBox="1">
            <a:spLocks noChangeArrowheads="1"/>
          </p:cNvSpPr>
          <p:nvPr/>
        </p:nvSpPr>
        <p:spPr bwMode="auto">
          <a:xfrm>
            <a:off x="252413" y="4573588"/>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22535" name="Text Box 7"/>
          <p:cNvSpPr txBox="1">
            <a:spLocks noChangeArrowheads="1"/>
          </p:cNvSpPr>
          <p:nvPr/>
        </p:nvSpPr>
        <p:spPr bwMode="auto">
          <a:xfrm>
            <a:off x="252413" y="5510213"/>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3" name="Rectangle 2"/>
          <p:cNvSpPr/>
          <p:nvPr/>
        </p:nvSpPr>
        <p:spPr>
          <a:xfrm>
            <a:off x="251520" y="332656"/>
            <a:ext cx="6912768" cy="1190069"/>
          </a:xfrm>
          <a:prstGeom prst="rect">
            <a:avLst/>
          </a:prstGeom>
        </p:spPr>
        <p:txBody>
          <a:bodyPr wrap="square">
            <a:spAutoFit/>
          </a:bodyPr>
          <a:lstStyle/>
          <a:p>
            <a:pPr>
              <a:lnSpc>
                <a:spcPct val="87000"/>
              </a:lnSpc>
              <a:buClrTx/>
              <a:buFontTx/>
              <a:buNone/>
            </a:pPr>
            <a:r>
              <a:rPr lang="en-CA" sz="8000" dirty="0">
                <a:solidFill>
                  <a:srgbClr val="5C8526"/>
                </a:solidFill>
                <a:latin typeface="Press Style" charset="0"/>
              </a:rPr>
              <a:t>   TRUE     </a:t>
            </a:r>
            <a:endParaRPr lang="en-CA" sz="9600" dirty="0">
              <a:solidFill>
                <a:srgbClr val="7E0021"/>
              </a:solidFill>
              <a:latin typeface="Press Style"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74638"/>
            <a:ext cx="8229600" cy="1143000"/>
          </a:xfrm>
          <a:ln/>
        </p:spPr>
        <p:txBody>
          <a:bodyPr tIns="163080" anchor="ctr"/>
          <a:lstStyle/>
          <a:p>
            <a:pPr algn="ctr">
              <a:lnSpc>
                <a:spcPct val="87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8000" dirty="0">
                <a:latin typeface="Press Style" charset="0"/>
              </a:rPr>
              <a:t>ANSWERS</a:t>
            </a:r>
          </a:p>
        </p:txBody>
      </p:sp>
      <p:sp>
        <p:nvSpPr>
          <p:cNvPr id="2355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97560" rIns="90000" bIns="45000"/>
          <a:lstStyle>
            <a:lvl1pPr marL="514350" indent="-509588">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1pPr>
            <a:lvl2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2pPr>
            <a:lvl3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3pPr>
            <a:lvl4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4pPr>
            <a:lvl5pP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rgbClr val="000000"/>
                </a:solidFill>
                <a:latin typeface="Arial" charset="0"/>
                <a:ea typeface="ＭＳ Ｐゴシック" charset="0"/>
                <a:cs typeface="Arial Unicode MS" charset="0"/>
              </a:defRPr>
            </a:lvl9pPr>
          </a:lstStyle>
          <a:p>
            <a:pPr hangingPunct="1">
              <a:lnSpc>
                <a:spcPct val="87000"/>
              </a:lnSpc>
              <a:spcBef>
                <a:spcPts val="638"/>
              </a:spcBef>
              <a:spcAft>
                <a:spcPts val="1425"/>
              </a:spcAft>
              <a:buClrTx/>
              <a:buSzPct val="45000"/>
              <a:buFontTx/>
              <a:buNone/>
            </a:pPr>
            <a:r>
              <a:rPr lang="en-CA" sz="3200">
                <a:solidFill>
                  <a:srgbClr val="7E0021"/>
                </a:solidFill>
                <a:latin typeface="Press Style" charset="0"/>
              </a:rPr>
              <a:t>FALSE</a:t>
            </a:r>
            <a:r>
              <a:rPr lang="en-CA">
                <a:latin typeface="Verdana" charset="0"/>
              </a:rPr>
              <a:t> Males have more water in their bodies than females. This means the alcohol gets more diluted in males, and so a male will notice less effect than a female of the same body weigh and body type who drank the same amount of alcohol.</a:t>
            </a:r>
          </a:p>
          <a:p>
            <a:pPr hangingPunct="1">
              <a:lnSpc>
                <a:spcPct val="87000"/>
              </a:lnSpc>
              <a:spcBef>
                <a:spcPts val="638"/>
              </a:spcBef>
              <a:spcAft>
                <a:spcPts val="1425"/>
              </a:spcAft>
              <a:buClrTx/>
              <a:buSzPct val="45000"/>
              <a:buFontTx/>
              <a:buNone/>
            </a:pPr>
            <a:r>
              <a:rPr lang="en-CA" sz="3200">
                <a:solidFill>
                  <a:srgbClr val="5C8526"/>
                </a:solidFill>
                <a:latin typeface="Press Style" charset="0"/>
              </a:rPr>
              <a:t>TRUE</a:t>
            </a:r>
            <a:r>
              <a:rPr lang="en-CA">
                <a:latin typeface="Verdana" charset="0"/>
              </a:rPr>
              <a:t> A person who often drinks a lot may not look drunk because his or her body is used to the alcohol. But even if a person doesn’t look drunk after drinking, the alcohol still has an effect.</a:t>
            </a:r>
          </a:p>
          <a:p>
            <a:pPr hangingPunct="1">
              <a:lnSpc>
                <a:spcPct val="87000"/>
              </a:lnSpc>
              <a:spcBef>
                <a:spcPts val="638"/>
              </a:spcBef>
              <a:spcAft>
                <a:spcPts val="1425"/>
              </a:spcAft>
              <a:buClrTx/>
              <a:buSzPct val="45000"/>
              <a:buFontTx/>
              <a:buNone/>
            </a:pPr>
            <a:r>
              <a:rPr lang="en-CA" sz="3200">
                <a:solidFill>
                  <a:srgbClr val="7E0021"/>
                </a:solidFill>
                <a:latin typeface="Press Style" charset="0"/>
              </a:rPr>
              <a:t>FALSE</a:t>
            </a:r>
            <a:r>
              <a:rPr lang="en-CA">
                <a:latin typeface="Verdana" charset="0"/>
              </a:rPr>
              <a:t> Only time will make you sober. Your liver needs about 1.5 hours to eliminate one standard drink from your body.</a:t>
            </a:r>
          </a:p>
          <a:p>
            <a:pPr hangingPunct="1">
              <a:lnSpc>
                <a:spcPct val="87000"/>
              </a:lnSpc>
              <a:spcBef>
                <a:spcPts val="638"/>
              </a:spcBef>
              <a:spcAft>
                <a:spcPts val="1425"/>
              </a:spcAft>
              <a:buClrTx/>
              <a:buSzPct val="45000"/>
              <a:buFontTx/>
              <a:buNone/>
            </a:pPr>
            <a:r>
              <a:rPr lang="en-CA" sz="3200">
                <a:solidFill>
                  <a:srgbClr val="7E0021"/>
                </a:solidFill>
                <a:latin typeface="Press Style" charset="0"/>
              </a:rPr>
              <a:t>FALSE</a:t>
            </a:r>
            <a:r>
              <a:rPr lang="en-CA">
                <a:latin typeface="Verdana" charset="0"/>
              </a:rPr>
              <a:t> There is the same amount of alcohol in a 12 once beer as there is in 1.5 ounces of hard liquor.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44616">
            <a:off x="5004048" y="5250079"/>
            <a:ext cx="4139952" cy="155235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4577" name="Rectangle 1"/>
          <p:cNvSpPr>
            <a:spLocks noGrp="1" noChangeArrowheads="1"/>
          </p:cNvSpPr>
          <p:nvPr>
            <p:ph type="title"/>
          </p:nvPr>
        </p:nvSpPr>
        <p:spPr>
          <a:xfrm>
            <a:off x="-119063" y="539750"/>
            <a:ext cx="2962871" cy="855663"/>
          </a:xfrm>
          <a:ln/>
        </p:spPr>
        <p:txBody>
          <a:bodyPr anchor="ctr"/>
          <a:lstStyle/>
          <a:p>
            <a:pPr algn="ctr">
              <a:lnSpc>
                <a:spcPct val="102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4400" dirty="0">
                <a:latin typeface="Impact" charset="0"/>
              </a:rPr>
              <a:t>What is</a:t>
            </a:r>
          </a:p>
        </p:txBody>
      </p:sp>
      <p:sp>
        <p:nvSpPr>
          <p:cNvPr id="24578" name="Text Box 2"/>
          <p:cNvSpPr txBox="1">
            <a:spLocks noChangeArrowheads="1"/>
          </p:cNvSpPr>
          <p:nvPr/>
        </p:nvSpPr>
        <p:spPr bwMode="auto">
          <a:xfrm>
            <a:off x="457200" y="1781175"/>
            <a:ext cx="8229600" cy="37360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marL="576262" indent="-571500" hangingPunct="1">
              <a:lnSpc>
                <a:spcPct val="102000"/>
              </a:lnSpc>
              <a:spcBef>
                <a:spcPts val="638"/>
              </a:spcBef>
              <a:spcAft>
                <a:spcPts val="1425"/>
              </a:spcAft>
              <a:buSzPct val="45000"/>
              <a:buFont typeface="Arial"/>
              <a:buChar char="•"/>
            </a:pPr>
            <a:r>
              <a:rPr lang="en-CA" sz="3600" dirty="0">
                <a:latin typeface="Press Style"/>
                <a:cs typeface="Press Style"/>
              </a:rPr>
              <a:t>Marijuana, hashish and hash oil come from Cannabis </a:t>
            </a:r>
            <a:r>
              <a:rPr lang="en-CA" sz="3600" dirty="0" err="1">
                <a:latin typeface="Press Style"/>
                <a:cs typeface="Press Style"/>
              </a:rPr>
              <a:t>sativa</a:t>
            </a:r>
            <a:r>
              <a:rPr lang="en-CA" sz="3600" dirty="0">
                <a:latin typeface="Press Style"/>
                <a:cs typeface="Press Style"/>
              </a:rPr>
              <a:t>, a type of hemp plant. All three contain THC, a chemical that changes the way you think, feel and act. The word </a:t>
            </a:r>
            <a:r>
              <a:rPr lang="en-CA" sz="3600" dirty="0">
                <a:latin typeface="+mn-lt"/>
                <a:cs typeface="Press Style"/>
              </a:rPr>
              <a:t>“</a:t>
            </a:r>
            <a:r>
              <a:rPr lang="en-CA" sz="3600" dirty="0">
                <a:latin typeface="Press Style"/>
                <a:cs typeface="Press Style"/>
              </a:rPr>
              <a:t>Cannabis</a:t>
            </a:r>
            <a:r>
              <a:rPr lang="en-CA" sz="3600" dirty="0">
                <a:latin typeface="+mn-lt"/>
                <a:cs typeface="Press Style"/>
              </a:rPr>
              <a:t>”</a:t>
            </a:r>
            <a:r>
              <a:rPr lang="en-CA" sz="3600" dirty="0">
                <a:latin typeface="Press Style"/>
                <a:cs typeface="Press Style"/>
              </a:rPr>
              <a:t> is used to refer to all three.</a:t>
            </a:r>
          </a:p>
          <a:p>
            <a:pPr hangingPunct="1">
              <a:lnSpc>
                <a:spcPct val="102000"/>
              </a:lnSpc>
              <a:spcBef>
                <a:spcPts val="638"/>
              </a:spcBef>
              <a:spcAft>
                <a:spcPts val="1425"/>
              </a:spcAft>
              <a:buClrTx/>
              <a:buFontTx/>
              <a:buNone/>
            </a:pPr>
            <a:endParaRPr lang="en-CA" sz="2800" dirty="0">
              <a:latin typeface="Calibri" charset="0"/>
            </a:endParaRPr>
          </a:p>
        </p:txBody>
      </p:sp>
      <p:sp>
        <p:nvSpPr>
          <p:cNvPr id="24579" name="Text Box 3"/>
          <p:cNvSpPr txBox="1">
            <a:spLocks noChangeArrowheads="1"/>
          </p:cNvSpPr>
          <p:nvPr/>
        </p:nvSpPr>
        <p:spPr bwMode="auto">
          <a:xfrm>
            <a:off x="2339752" y="188640"/>
            <a:ext cx="6624736" cy="1995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2808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MARIJUANA?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67544" y="404664"/>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What does marijuana look like?</a:t>
            </a:r>
            <a:br>
              <a:rPr lang="en-US" sz="4400" dirty="0">
                <a:latin typeface="Impact" charset="0"/>
              </a:rPr>
            </a:br>
            <a:endParaRPr lang="en-US" sz="4400" dirty="0">
              <a:latin typeface="Impact" charset="0"/>
            </a:endParaRPr>
          </a:p>
        </p:txBody>
      </p:sp>
      <p:sp>
        <p:nvSpPr>
          <p:cNvPr id="25602" name="Text Box 2"/>
          <p:cNvSpPr txBox="1">
            <a:spLocks noChangeArrowheads="1"/>
          </p:cNvSpPr>
          <p:nvPr/>
        </p:nvSpPr>
        <p:spPr bwMode="auto">
          <a:xfrm>
            <a:off x="467544" y="1340768"/>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marL="571500" indent="-571500" hangingPunct="1">
              <a:lnSpc>
                <a:spcPct val="100000"/>
              </a:lnSpc>
              <a:spcBef>
                <a:spcPts val="638"/>
              </a:spcBef>
              <a:spcAft>
                <a:spcPts val="1425"/>
              </a:spcAft>
              <a:buSzPct val="45000"/>
              <a:buFont typeface="Arial"/>
              <a:buChar char="•"/>
            </a:pPr>
            <a:r>
              <a:rPr lang="en-US" sz="3600" dirty="0">
                <a:latin typeface="Press Style"/>
                <a:cs typeface="Press Style"/>
              </a:rPr>
              <a:t>Marijuana is a green, brown or grey mixture of dried and shredded hemp leaves, stems, seeds and flowers. Marijuana is often rolled in paper so it looks similar to a cigarette. A common slang name for this is a joint.</a:t>
            </a:r>
          </a:p>
          <a:p>
            <a:pPr marL="571500" indent="-571500" hangingPunct="1">
              <a:lnSpc>
                <a:spcPct val="100000"/>
              </a:lnSpc>
              <a:spcBef>
                <a:spcPts val="638"/>
              </a:spcBef>
              <a:spcAft>
                <a:spcPts val="1425"/>
              </a:spcAft>
              <a:buSzPct val="45000"/>
              <a:buFont typeface="Arial"/>
              <a:buChar char="•"/>
            </a:pPr>
            <a:r>
              <a:rPr lang="en-US" sz="3600" dirty="0">
                <a:latin typeface="Press Style"/>
                <a:cs typeface="Press Style"/>
              </a:rPr>
              <a:t>Street names: weed, pot, herb, joint, dope, hash, grass, Mary Jane, bud.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6937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Who uses marijuana?</a:t>
            </a:r>
          </a:p>
        </p:txBody>
      </p:sp>
      <p:sp>
        <p:nvSpPr>
          <p:cNvPr id="26626" name="Text Box 2"/>
          <p:cNvSpPr txBox="1">
            <a:spLocks noChangeArrowheads="1"/>
          </p:cNvSpPr>
          <p:nvPr/>
        </p:nvSpPr>
        <p:spPr bwMode="auto">
          <a:xfrm>
            <a:off x="457200" y="1131888"/>
            <a:ext cx="82296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endParaRPr lang="en-US" sz="3200" dirty="0">
              <a:latin typeface="Calibri" charset="0"/>
            </a:endParaRPr>
          </a:p>
          <a:p>
            <a:pPr marL="339725" indent="-334963" hangingPunct="1">
              <a:lnSpc>
                <a:spcPct val="100000"/>
              </a:lnSpc>
              <a:spcBef>
                <a:spcPts val="638"/>
              </a:spcBef>
              <a:spcAft>
                <a:spcPts val="1425"/>
              </a:spcAft>
              <a:buSzPct val="45000"/>
              <a:buFont typeface="Arial" charset="0"/>
              <a:buChar char="•"/>
            </a:pPr>
            <a:r>
              <a:rPr lang="en-US" sz="3600" dirty="0">
                <a:latin typeface="Press Style"/>
                <a:cs typeface="Press Style"/>
              </a:rPr>
              <a:t>Marijuana is the most commonly used drug in Canada.</a:t>
            </a:r>
          </a:p>
          <a:p>
            <a:pPr hangingPunct="1">
              <a:lnSpc>
                <a:spcPct val="100000"/>
              </a:lnSpc>
              <a:spcBef>
                <a:spcPts val="638"/>
              </a:spcBef>
              <a:spcAft>
                <a:spcPts val="1425"/>
              </a:spcAft>
              <a:buClrTx/>
              <a:buFontTx/>
              <a:buNone/>
            </a:pPr>
            <a:endParaRPr lang="en-US" sz="3200" dirty="0">
              <a:latin typeface="Calibri" charset="0"/>
            </a:endParaRP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338" y="2627313"/>
            <a:ext cx="5572125" cy="41767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74638"/>
            <a:ext cx="6670675"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Can you get addicted to</a:t>
            </a:r>
            <a:br>
              <a:rPr lang="en-US" sz="4400">
                <a:latin typeface="Impact" charset="0"/>
              </a:rPr>
            </a:br>
            <a:endParaRPr lang="en-US" sz="4400">
              <a:latin typeface="Impact" charset="0"/>
            </a:endParaRPr>
          </a:p>
        </p:txBody>
      </p:sp>
      <p:sp>
        <p:nvSpPr>
          <p:cNvPr id="27650" name="Text Box 2"/>
          <p:cNvSpPr txBox="1">
            <a:spLocks noChangeArrowheads="1"/>
          </p:cNvSpPr>
          <p:nvPr/>
        </p:nvSpPr>
        <p:spPr bwMode="auto">
          <a:xfrm>
            <a:off x="457200" y="2103438"/>
            <a:ext cx="82296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endParaRPr lang="en-US" sz="3200" dirty="0">
              <a:latin typeface="Calibri" charset="0"/>
            </a:endParaRP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Yes, you can. Some people have a hard time quitting and have to find treatment. They may feel they need the drug, and get anxious when they don</a:t>
            </a:r>
            <a:r>
              <a:rPr lang="en-US" sz="3600" dirty="0">
                <a:latin typeface="+mn-lt"/>
                <a:cs typeface="Press Style"/>
              </a:rPr>
              <a:t>’</a:t>
            </a:r>
            <a:r>
              <a:rPr lang="en-US" sz="3600" dirty="0">
                <a:latin typeface="Press Style"/>
                <a:cs typeface="Press Style"/>
              </a:rPr>
              <a:t>t have any.</a:t>
            </a:r>
          </a:p>
        </p:txBody>
      </p:sp>
      <p:sp>
        <p:nvSpPr>
          <p:cNvPr id="27651" name="Text Box 3"/>
          <p:cNvSpPr txBox="1">
            <a:spLocks noChangeArrowheads="1"/>
          </p:cNvSpPr>
          <p:nvPr/>
        </p:nvSpPr>
        <p:spPr bwMode="auto">
          <a:xfrm>
            <a:off x="2051720" y="908720"/>
            <a:ext cx="6949405" cy="1995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2808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MARIJUANA?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27063" y="441325"/>
            <a:ext cx="4773612"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Is marijuana </a:t>
            </a:r>
            <a:br>
              <a:rPr lang="en-US" sz="4400">
                <a:latin typeface="Impact" charset="0"/>
              </a:rPr>
            </a:br>
            <a:endParaRPr lang="en-US" sz="4400">
              <a:latin typeface="Impact" charset="0"/>
            </a:endParaRPr>
          </a:p>
        </p:txBody>
      </p:sp>
      <p:sp>
        <p:nvSpPr>
          <p:cNvPr id="28674" name="Text Box 2"/>
          <p:cNvSpPr txBox="1">
            <a:spLocks noChangeArrowheads="1"/>
          </p:cNvSpPr>
          <p:nvPr/>
        </p:nvSpPr>
        <p:spPr bwMode="auto">
          <a:xfrm>
            <a:off x="467544" y="2852936"/>
            <a:ext cx="8229600" cy="3101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marL="571500" indent="-571500" hangingPunct="1">
              <a:lnSpc>
                <a:spcPct val="100000"/>
              </a:lnSpc>
              <a:spcBef>
                <a:spcPts val="638"/>
              </a:spcBef>
              <a:spcAft>
                <a:spcPts val="1425"/>
              </a:spcAft>
              <a:buSzPct val="45000"/>
              <a:buFont typeface="Arial"/>
              <a:buChar char="•"/>
            </a:pPr>
            <a:r>
              <a:rPr lang="en-US" sz="3600" dirty="0">
                <a:latin typeface="Press Style"/>
                <a:cs typeface="Press Style"/>
              </a:rPr>
              <a:t>Yes, if you smoke marijuana, it can harm you. Many people don</a:t>
            </a:r>
            <a:r>
              <a:rPr lang="en-US" sz="3600" dirty="0">
                <a:latin typeface="+mn-lt"/>
                <a:cs typeface="Press Style"/>
              </a:rPr>
              <a:t>’</a:t>
            </a:r>
            <a:r>
              <a:rPr lang="en-US" sz="3600" dirty="0">
                <a:latin typeface="Press Style"/>
                <a:cs typeface="Press Style"/>
              </a:rPr>
              <a:t>t know this, but marijuana smoke contains more tar and more of some cancer-causing chemicals than tobacco smoke.</a:t>
            </a:r>
          </a:p>
        </p:txBody>
      </p:sp>
      <p:sp>
        <p:nvSpPr>
          <p:cNvPr id="28675" name="Text Box 3"/>
          <p:cNvSpPr txBox="1">
            <a:spLocks noChangeArrowheads="1"/>
          </p:cNvSpPr>
          <p:nvPr/>
        </p:nvSpPr>
        <p:spPr bwMode="auto">
          <a:xfrm>
            <a:off x="2123728" y="1124744"/>
            <a:ext cx="5940772" cy="1628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US" sz="8000" dirty="0">
                <a:solidFill>
                  <a:srgbClr val="7E0021"/>
                </a:solidFill>
                <a:latin typeface="Press Style" charset="0"/>
              </a:rPr>
              <a:t>HARMFUL?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p:cNvSpPr>
            <a:spLocks noGrp="1"/>
          </p:cNvSpPr>
          <p:nvPr>
            <p:ph type="dt" idx="10"/>
          </p:nvPr>
        </p:nvSpPr>
        <p:spPr/>
        <p:txBody>
          <a:bodyPr/>
          <a:lstStyle/>
          <a:p>
            <a:r>
              <a:rPr lang="en-CA" dirty="0"/>
              <a:t>14-2-21</a:t>
            </a:r>
          </a:p>
        </p:txBody>
      </p:sp>
      <p:pic>
        <p:nvPicPr>
          <p:cNvPr id="3" name="Picture 2" descr="2014-02-ELC- Addiction Poster-Marijua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58609"/>
          </a:xfrm>
          <a:prstGeom prst="rect">
            <a:avLst/>
          </a:prstGeom>
        </p:spPr>
      </p:pic>
    </p:spTree>
    <p:extLst>
      <p:ext uri="{BB962C8B-B14F-4D97-AF65-F5344CB8AC3E}">
        <p14:creationId xmlns:p14="http://schemas.microsoft.com/office/powerpoint/2010/main" val="307961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74638"/>
            <a:ext cx="8229600" cy="1325562"/>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Short term effects of marijuana use may include:</a:t>
            </a:r>
            <a:br>
              <a:rPr lang="en-US" sz="4400">
                <a:latin typeface="Impact" charset="0"/>
              </a:rPr>
            </a:br>
            <a:endParaRPr lang="en-US" sz="4400">
              <a:latin typeface="Impact" charset="0"/>
            </a:endParaRPr>
          </a:p>
        </p:txBody>
      </p:sp>
      <p:sp>
        <p:nvSpPr>
          <p:cNvPr id="30722" name="Text Box 2"/>
          <p:cNvSpPr txBox="1">
            <a:spLocks noChangeArrowheads="1"/>
          </p:cNvSpPr>
          <p:nvPr/>
        </p:nvSpPr>
        <p:spPr bwMode="auto">
          <a:xfrm>
            <a:off x="179512" y="1708150"/>
            <a:ext cx="8964488"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575"/>
              </a:spcAft>
              <a:buSzPct val="45000"/>
              <a:buFont typeface="Arial" charset="0"/>
              <a:buChar char="•"/>
            </a:pPr>
            <a:r>
              <a:rPr lang="en-US" sz="3400" dirty="0">
                <a:latin typeface="Press Style"/>
                <a:cs typeface="Press Style"/>
              </a:rPr>
              <a:t>Mild paranoia, anxiety or panic</a:t>
            </a:r>
          </a:p>
          <a:p>
            <a:pPr hangingPunct="1">
              <a:lnSpc>
                <a:spcPct val="100000"/>
              </a:lnSpc>
              <a:spcBef>
                <a:spcPts val="625"/>
              </a:spcBef>
              <a:spcAft>
                <a:spcPts val="575"/>
              </a:spcAft>
              <a:buSzPct val="45000"/>
              <a:buFont typeface="Arial" charset="0"/>
              <a:buChar char="•"/>
            </a:pPr>
            <a:r>
              <a:rPr lang="en-US" sz="3400" dirty="0">
                <a:latin typeface="Press Style"/>
                <a:cs typeface="Press Style"/>
              </a:rPr>
              <a:t>Impaired reaction time, reduced coordination</a:t>
            </a:r>
          </a:p>
          <a:p>
            <a:pPr hangingPunct="1">
              <a:lnSpc>
                <a:spcPct val="100000"/>
              </a:lnSpc>
              <a:spcBef>
                <a:spcPts val="625"/>
              </a:spcBef>
              <a:spcAft>
                <a:spcPts val="575"/>
              </a:spcAft>
              <a:buSzPct val="45000"/>
              <a:buFont typeface="Arial" charset="0"/>
              <a:buChar char="•"/>
            </a:pPr>
            <a:r>
              <a:rPr lang="en-US" sz="3400" dirty="0">
                <a:latin typeface="Press Style"/>
                <a:cs typeface="Press Style"/>
              </a:rPr>
              <a:t>Increased appetite and short-term memory impairment are common</a:t>
            </a:r>
          </a:p>
          <a:p>
            <a:pPr hangingPunct="1">
              <a:lnSpc>
                <a:spcPct val="100000"/>
              </a:lnSpc>
              <a:spcBef>
                <a:spcPts val="625"/>
              </a:spcBef>
              <a:spcAft>
                <a:spcPts val="575"/>
              </a:spcAft>
              <a:buSzPct val="45000"/>
              <a:buFont typeface="Arial" charset="0"/>
              <a:buChar char="•"/>
            </a:pPr>
            <a:r>
              <a:rPr lang="en-US" sz="3400" dirty="0">
                <a:latin typeface="Press Style"/>
                <a:cs typeface="Press Style"/>
              </a:rPr>
              <a:t>Hallucinations, red eyes</a:t>
            </a:r>
          </a:p>
          <a:p>
            <a:pPr hangingPunct="1">
              <a:lnSpc>
                <a:spcPct val="100000"/>
              </a:lnSpc>
              <a:spcBef>
                <a:spcPts val="625"/>
              </a:spcBef>
              <a:spcAft>
                <a:spcPts val="575"/>
              </a:spcAft>
              <a:buSzPct val="45000"/>
              <a:buFont typeface="Arial" charset="0"/>
              <a:buChar char="•"/>
            </a:pPr>
            <a:r>
              <a:rPr lang="en-US" sz="3400" dirty="0">
                <a:latin typeface="Press Style"/>
                <a:cs typeface="Press Style"/>
              </a:rPr>
              <a:t>Increased heart rate and decrease in blood pressure (this could lead to fainting)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67544" y="26064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Press Style"/>
                <a:cs typeface="Press Style"/>
              </a:rPr>
              <a:t>People abuse drugs for many reasons:</a:t>
            </a:r>
            <a:br>
              <a:rPr lang="en-US" sz="4400" dirty="0">
                <a:latin typeface="Press Style"/>
                <a:cs typeface="Press Style"/>
              </a:rPr>
            </a:br>
            <a:endParaRPr lang="en-US" sz="4400" dirty="0">
              <a:latin typeface="Press Style"/>
              <a:cs typeface="Press Style"/>
            </a:endParaRPr>
          </a:p>
        </p:txBody>
      </p:sp>
      <p:sp>
        <p:nvSpPr>
          <p:cNvPr id="6146" name="Text Box 2"/>
          <p:cNvSpPr txBox="1">
            <a:spLocks noChangeArrowheads="1"/>
          </p:cNvSpPr>
          <p:nvPr/>
        </p:nvSpPr>
        <p:spPr bwMode="auto">
          <a:xfrm>
            <a:off x="251520" y="1772816"/>
            <a:ext cx="8712968"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600" b="1" dirty="0">
                <a:latin typeface="Press Style"/>
                <a:cs typeface="Press Style"/>
              </a:rPr>
              <a:t>They want to feel good</a:t>
            </a:r>
            <a:r>
              <a:rPr lang="en-US" sz="3600" dirty="0">
                <a:latin typeface="Press Style"/>
                <a:cs typeface="Press Style"/>
              </a:rPr>
              <a:t>.  Taking a drug can feel really good for a short time. But even though someone may take more and more of a drug, the good feelings don</a:t>
            </a:r>
            <a:r>
              <a:rPr lang="en-US" sz="3600" dirty="0">
                <a:latin typeface="+mn-lt"/>
                <a:cs typeface="Press Style"/>
              </a:rPr>
              <a:t>’</a:t>
            </a:r>
            <a:r>
              <a:rPr lang="en-US" sz="3600" dirty="0">
                <a:latin typeface="Press Style"/>
                <a:cs typeface="Press Style"/>
              </a:rPr>
              <a:t>t last.</a:t>
            </a:r>
            <a:endParaRPr lang="en-US" sz="2800" dirty="0">
              <a:latin typeface="Press Style"/>
              <a:cs typeface="Press Style"/>
            </a:endParaRPr>
          </a:p>
          <a:p>
            <a:pPr hangingPunct="1">
              <a:lnSpc>
                <a:spcPct val="100000"/>
              </a:lnSpc>
              <a:spcBef>
                <a:spcPts val="638"/>
              </a:spcBef>
              <a:spcAft>
                <a:spcPts val="1425"/>
              </a:spcAft>
              <a:buSzPct val="45000"/>
              <a:buFont typeface="Arial" charset="0"/>
              <a:buChar char="•"/>
            </a:pPr>
            <a:r>
              <a:rPr lang="en-US" sz="3200" b="1" dirty="0">
                <a:latin typeface="Press Style"/>
                <a:cs typeface="Press Style"/>
              </a:rPr>
              <a:t>They want to stop feeling bad</a:t>
            </a:r>
            <a:r>
              <a:rPr lang="en-US" sz="3200" dirty="0">
                <a:latin typeface="Press Style"/>
                <a:cs typeface="Press Style"/>
              </a:rPr>
              <a:t>. Some people who feel very worried, afraid, or sad abuse drugs to try to stop feeling so awful.</a:t>
            </a:r>
          </a:p>
          <a:p>
            <a:pPr hangingPunct="1">
              <a:lnSpc>
                <a:spcPct val="100000"/>
              </a:lnSpc>
              <a:spcBef>
                <a:spcPts val="638"/>
              </a:spcBef>
              <a:spcAft>
                <a:spcPts val="1425"/>
              </a:spcAft>
              <a:buClrTx/>
              <a:buFontTx/>
              <a:buNone/>
            </a:pPr>
            <a:endParaRPr lang="en-US" sz="32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274638"/>
            <a:ext cx="8229600" cy="1325562"/>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Long term effects of marijuana use may include:</a:t>
            </a:r>
            <a:br>
              <a:rPr lang="en-US" sz="4400" dirty="0">
                <a:latin typeface="Impact" charset="0"/>
              </a:rPr>
            </a:br>
            <a:endParaRPr lang="en-US" sz="4400" dirty="0">
              <a:latin typeface="Impact" charset="0"/>
            </a:endParaRPr>
          </a:p>
        </p:txBody>
      </p:sp>
      <p:sp>
        <p:nvSpPr>
          <p:cNvPr id="31746" name="Text Box 2"/>
          <p:cNvSpPr txBox="1">
            <a:spLocks noChangeArrowheads="1"/>
          </p:cNvSpPr>
          <p:nvPr/>
        </p:nvSpPr>
        <p:spPr bwMode="auto">
          <a:xfrm>
            <a:off x="457200" y="1960563"/>
            <a:ext cx="8686800"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1138"/>
              </a:spcAft>
              <a:buSzPct val="45000"/>
              <a:buFont typeface="Arial" charset="0"/>
              <a:buChar char="•"/>
            </a:pPr>
            <a:r>
              <a:rPr lang="en-US" sz="3600" dirty="0">
                <a:latin typeface="Press Style"/>
                <a:cs typeface="Press Style"/>
              </a:rPr>
              <a:t>Reduced motivation and concentration</a:t>
            </a:r>
          </a:p>
          <a:p>
            <a:pPr hangingPunct="1">
              <a:lnSpc>
                <a:spcPct val="100000"/>
              </a:lnSpc>
              <a:spcBef>
                <a:spcPts val="625"/>
              </a:spcBef>
              <a:spcAft>
                <a:spcPts val="1138"/>
              </a:spcAft>
              <a:buSzPct val="45000"/>
              <a:buFont typeface="Arial" charset="0"/>
              <a:buChar char="•"/>
            </a:pPr>
            <a:r>
              <a:rPr lang="en-US" sz="3600" dirty="0">
                <a:latin typeface="Press Style"/>
                <a:cs typeface="Press Style"/>
              </a:rPr>
              <a:t>Interference with school and job performance</a:t>
            </a:r>
          </a:p>
          <a:p>
            <a:pPr hangingPunct="1">
              <a:lnSpc>
                <a:spcPct val="100000"/>
              </a:lnSpc>
              <a:spcBef>
                <a:spcPts val="625"/>
              </a:spcBef>
              <a:spcAft>
                <a:spcPts val="1138"/>
              </a:spcAft>
              <a:buSzPct val="45000"/>
              <a:buFont typeface="Arial" charset="0"/>
              <a:buChar char="•"/>
            </a:pPr>
            <a:r>
              <a:rPr lang="en-US" sz="3600" dirty="0">
                <a:latin typeface="Press Style"/>
                <a:cs typeface="Press Style"/>
              </a:rPr>
              <a:t>Respiratory problems due to smoking</a:t>
            </a:r>
          </a:p>
          <a:p>
            <a:pPr hangingPunct="1">
              <a:lnSpc>
                <a:spcPct val="100000"/>
              </a:lnSpc>
              <a:spcBef>
                <a:spcPts val="625"/>
              </a:spcBef>
              <a:spcAft>
                <a:spcPts val="1138"/>
              </a:spcAft>
              <a:buSzPct val="45000"/>
              <a:buFont typeface="Arial" charset="0"/>
              <a:buChar char="•"/>
            </a:pPr>
            <a:r>
              <a:rPr lang="en-US" sz="3600" dirty="0">
                <a:latin typeface="Press Style"/>
                <a:cs typeface="Press Style"/>
              </a:rPr>
              <a:t>Impaired memory</a:t>
            </a:r>
          </a:p>
          <a:p>
            <a:pPr hangingPunct="1">
              <a:lnSpc>
                <a:spcPct val="100000"/>
              </a:lnSpc>
              <a:spcBef>
                <a:spcPts val="625"/>
              </a:spcBef>
              <a:spcAft>
                <a:spcPts val="1138"/>
              </a:spcAft>
              <a:buSzPct val="45000"/>
              <a:buFont typeface="Arial" charset="0"/>
              <a:buChar char="•"/>
            </a:pPr>
            <a:r>
              <a:rPr lang="en-US" sz="3600" dirty="0">
                <a:latin typeface="Press Style"/>
                <a:cs typeface="Press Style"/>
              </a:rPr>
              <a:t>Psychosis (drug induced or mental illness)</a:t>
            </a:r>
          </a:p>
          <a:p>
            <a:pPr hangingPunct="1">
              <a:lnSpc>
                <a:spcPct val="100000"/>
              </a:lnSpc>
              <a:spcBef>
                <a:spcPts val="625"/>
              </a:spcBef>
              <a:spcAft>
                <a:spcPts val="1138"/>
              </a:spcAft>
              <a:buSzPct val="45000"/>
              <a:buFont typeface="Arial" charset="0"/>
              <a:buChar char="•"/>
            </a:pPr>
            <a:r>
              <a:rPr lang="en-US" sz="3600" dirty="0">
                <a:latin typeface="Press Style"/>
                <a:cs typeface="Press Style"/>
              </a:rPr>
              <a:t>Increased severity of mental illness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116013" y="1995488"/>
            <a:ext cx="7570787" cy="452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730250" indent="-725488">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1pPr>
            <a:lvl2pPr>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2pPr>
            <a:lvl3pPr>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3pPr>
            <a:lvl4pPr>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4pPr>
            <a:lvl5pPr>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30250"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 pos="971391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SzPct val="45000"/>
              <a:buFontTx/>
              <a:buNone/>
            </a:pPr>
            <a:r>
              <a:rPr lang="en-US" sz="2800" dirty="0">
                <a:latin typeface="Calibri" charset="0"/>
              </a:rPr>
              <a:t>Marijuana is natural, so it can’t be bad for you.</a:t>
            </a:r>
          </a:p>
          <a:p>
            <a:pPr marL="215900" indent="-214313" hangingPunct="1">
              <a:lnSpc>
                <a:spcPct val="100000"/>
              </a:lnSpc>
              <a:spcBef>
                <a:spcPts val="638"/>
              </a:spcBef>
              <a:spcAft>
                <a:spcPts val="1425"/>
              </a:spcAft>
              <a:buClrTx/>
              <a:buSzPct val="45000"/>
              <a:buFontTx/>
              <a:buNone/>
            </a:pPr>
            <a:r>
              <a:rPr lang="en-US" sz="2800" dirty="0">
                <a:latin typeface="Calibri" charset="0"/>
              </a:rPr>
              <a:t>All marijuana is the same strength</a:t>
            </a:r>
          </a:p>
          <a:p>
            <a:pPr marL="215900" indent="-214313" hangingPunct="1">
              <a:lnSpc>
                <a:spcPct val="100000"/>
              </a:lnSpc>
              <a:spcBef>
                <a:spcPts val="638"/>
              </a:spcBef>
              <a:spcAft>
                <a:spcPts val="1425"/>
              </a:spcAft>
              <a:buClrTx/>
              <a:buSzPct val="45000"/>
              <a:buFontTx/>
              <a:buNone/>
            </a:pPr>
            <a:r>
              <a:rPr lang="en-US" sz="2800" dirty="0">
                <a:latin typeface="Calibri" charset="0"/>
              </a:rPr>
              <a:t>Isn’t smoking marijuana less dangerous than smoking cigarettes?</a:t>
            </a:r>
          </a:p>
          <a:p>
            <a:pPr marL="215900" indent="-214313" hangingPunct="1">
              <a:lnSpc>
                <a:spcPct val="100000"/>
              </a:lnSpc>
              <a:spcBef>
                <a:spcPts val="638"/>
              </a:spcBef>
              <a:spcAft>
                <a:spcPts val="1425"/>
              </a:spcAft>
              <a:buClrTx/>
              <a:buSzPct val="45000"/>
              <a:buFontTx/>
              <a:buNone/>
            </a:pPr>
            <a:r>
              <a:rPr lang="en-US" sz="2800" dirty="0">
                <a:latin typeface="Calibri" charset="0"/>
              </a:rPr>
              <a:t>Can people become addicted to marijuana?</a:t>
            </a:r>
          </a:p>
          <a:p>
            <a:pPr marL="215900" indent="-214313" hangingPunct="1">
              <a:lnSpc>
                <a:spcPct val="100000"/>
              </a:lnSpc>
              <a:spcBef>
                <a:spcPts val="638"/>
              </a:spcBef>
              <a:spcAft>
                <a:spcPts val="1425"/>
              </a:spcAft>
              <a:buClrTx/>
              <a:buSzPct val="45000"/>
              <a:buFontTx/>
              <a:buNone/>
            </a:pPr>
            <a:r>
              <a:rPr lang="en-US" sz="2800" dirty="0">
                <a:latin typeface="Calibri" charset="0"/>
              </a:rPr>
              <a:t>Can smoking marijuana affect my school performance?</a:t>
            </a:r>
          </a:p>
        </p:txBody>
      </p:sp>
      <p:sp>
        <p:nvSpPr>
          <p:cNvPr id="32770" name="Text Box 2"/>
          <p:cNvSpPr txBox="1">
            <a:spLocks noChangeArrowheads="1"/>
          </p:cNvSpPr>
          <p:nvPr/>
        </p:nvSpPr>
        <p:spPr bwMode="auto">
          <a:xfrm>
            <a:off x="457200" y="45402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83000"/>
              </a:lnSpc>
              <a:buClrTx/>
              <a:buFontTx/>
              <a:buNone/>
            </a:pPr>
            <a:r>
              <a:rPr lang="en-CA" sz="4400">
                <a:latin typeface="Calibri" charset="0"/>
              </a:rPr>
              <a:t>or</a:t>
            </a:r>
          </a:p>
        </p:txBody>
      </p:sp>
      <p:sp>
        <p:nvSpPr>
          <p:cNvPr id="32771" name="Text Box 3"/>
          <p:cNvSpPr txBox="1">
            <a:spLocks noChangeArrowheads="1"/>
          </p:cNvSpPr>
          <p:nvPr/>
        </p:nvSpPr>
        <p:spPr bwMode="auto">
          <a:xfrm>
            <a:off x="1043608" y="188640"/>
            <a:ext cx="7704856" cy="1607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2808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TRUE    </a:t>
            </a:r>
            <a:r>
              <a:rPr lang="en-CA" sz="8000" dirty="0">
                <a:solidFill>
                  <a:srgbClr val="7E0021"/>
                </a:solidFill>
                <a:latin typeface="Press Style" charset="0"/>
              </a:rPr>
              <a:t>FALSE</a:t>
            </a:r>
          </a:p>
        </p:txBody>
      </p:sp>
      <p:sp>
        <p:nvSpPr>
          <p:cNvPr id="32772" name="Text Box 4"/>
          <p:cNvSpPr txBox="1">
            <a:spLocks noChangeArrowheads="1"/>
          </p:cNvSpPr>
          <p:nvPr/>
        </p:nvSpPr>
        <p:spPr bwMode="auto">
          <a:xfrm>
            <a:off x="252413" y="2089150"/>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32773" name="Text Box 5"/>
          <p:cNvSpPr txBox="1">
            <a:spLocks noChangeArrowheads="1"/>
          </p:cNvSpPr>
          <p:nvPr/>
        </p:nvSpPr>
        <p:spPr bwMode="auto">
          <a:xfrm>
            <a:off x="252413" y="3470275"/>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32774" name="Text Box 6"/>
          <p:cNvSpPr txBox="1">
            <a:spLocks noChangeArrowheads="1"/>
          </p:cNvSpPr>
          <p:nvPr/>
        </p:nvSpPr>
        <p:spPr bwMode="auto">
          <a:xfrm>
            <a:off x="252413" y="4573588"/>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32775" name="Text Box 7"/>
          <p:cNvSpPr txBox="1">
            <a:spLocks noChangeArrowheads="1"/>
          </p:cNvSpPr>
          <p:nvPr/>
        </p:nvSpPr>
        <p:spPr bwMode="auto">
          <a:xfrm>
            <a:off x="252413" y="5294313"/>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251520" y="1600200"/>
            <a:ext cx="8784976"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r>
              <a:rPr lang="en-CA" sz="3200" dirty="0">
                <a:solidFill>
                  <a:srgbClr val="7E0021"/>
                </a:solidFill>
                <a:latin typeface="Press Style" charset="0"/>
              </a:rPr>
              <a:t>FALSE</a:t>
            </a:r>
            <a:r>
              <a:rPr lang="en-US" sz="2400" dirty="0">
                <a:latin typeface="Calibri" charset="0"/>
              </a:rPr>
              <a:t> A lot of natural things are poisonous, like snake venom and certain plants. When you smoke marijuana, it releases harmful chemicals into your lungs.</a:t>
            </a:r>
          </a:p>
          <a:p>
            <a:pPr hangingPunct="1">
              <a:lnSpc>
                <a:spcPct val="100000"/>
              </a:lnSpc>
              <a:spcBef>
                <a:spcPts val="638"/>
              </a:spcBef>
              <a:spcAft>
                <a:spcPts val="1425"/>
              </a:spcAft>
              <a:buClrTx/>
              <a:buFontTx/>
              <a:buNone/>
            </a:pPr>
            <a:r>
              <a:rPr lang="en-CA" sz="3200" dirty="0">
                <a:solidFill>
                  <a:srgbClr val="7E0021"/>
                </a:solidFill>
                <a:latin typeface="Press Style" charset="0"/>
              </a:rPr>
              <a:t>FALSE</a:t>
            </a:r>
            <a:r>
              <a:rPr lang="en-US" sz="2400" dirty="0">
                <a:latin typeface="Calibri" charset="0"/>
              </a:rPr>
              <a:t> There is a great variation in how strong marijuana can be.</a:t>
            </a:r>
          </a:p>
          <a:p>
            <a:pPr hangingPunct="1">
              <a:lnSpc>
                <a:spcPct val="100000"/>
              </a:lnSpc>
              <a:spcBef>
                <a:spcPts val="638"/>
              </a:spcBef>
              <a:spcAft>
                <a:spcPts val="1425"/>
              </a:spcAft>
              <a:buClrTx/>
              <a:buFontTx/>
              <a:buNone/>
            </a:pPr>
            <a:r>
              <a:rPr lang="en-CA" sz="3200" dirty="0">
                <a:solidFill>
                  <a:srgbClr val="5C8526"/>
                </a:solidFill>
                <a:latin typeface="Press Style" charset="0"/>
              </a:rPr>
              <a:t>TRUE</a:t>
            </a:r>
            <a:r>
              <a:rPr lang="en-US" sz="2400" dirty="0">
                <a:latin typeface="Calibri" charset="0"/>
              </a:rPr>
              <a:t> Research confirms you can become hooked on marijuana.</a:t>
            </a:r>
          </a:p>
          <a:p>
            <a:pPr hangingPunct="1">
              <a:lnSpc>
                <a:spcPct val="100000"/>
              </a:lnSpc>
              <a:spcBef>
                <a:spcPts val="638"/>
              </a:spcBef>
              <a:spcAft>
                <a:spcPts val="1425"/>
              </a:spcAft>
              <a:buClrTx/>
              <a:buFontTx/>
              <a:buNone/>
            </a:pPr>
            <a:r>
              <a:rPr lang="en-CA" sz="3200" dirty="0">
                <a:solidFill>
                  <a:srgbClr val="5C8526"/>
                </a:solidFill>
                <a:latin typeface="Press Style" charset="0"/>
              </a:rPr>
              <a:t>TRUE </a:t>
            </a:r>
            <a:r>
              <a:rPr lang="en-US" sz="2400" dirty="0">
                <a:latin typeface="Calibri" charset="0"/>
              </a:rPr>
              <a:t>THC remains in your brain for days or weeks, and may affect your memory speech and learning. Using marijuana regularly also affects your thinking and can make you less motivated.</a:t>
            </a:r>
          </a:p>
        </p:txBody>
      </p:sp>
      <p:sp>
        <p:nvSpPr>
          <p:cNvPr id="33794" name="Text Box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16308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87000"/>
              </a:lnSpc>
              <a:buClrTx/>
              <a:buFontTx/>
              <a:buNone/>
            </a:pPr>
            <a:r>
              <a:rPr lang="en-CA" sz="8000" dirty="0">
                <a:latin typeface="Press Style" charset="0"/>
              </a:rPr>
              <a:t>ANSWERS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527050"/>
            <a:ext cx="3430588"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What are</a:t>
            </a:r>
          </a:p>
        </p:txBody>
      </p:sp>
      <p:sp>
        <p:nvSpPr>
          <p:cNvPr id="34818" name="Text Box 2"/>
          <p:cNvSpPr txBox="1">
            <a:spLocks noChangeArrowheads="1"/>
          </p:cNvSpPr>
          <p:nvPr/>
        </p:nvSpPr>
        <p:spPr bwMode="auto">
          <a:xfrm>
            <a:off x="467544" y="2708920"/>
            <a:ext cx="8229600" cy="3173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600" dirty="0">
                <a:latin typeface="Press Style"/>
                <a:cs typeface="Press Style"/>
              </a:rPr>
              <a:t>Inhalants are invisible, volatile substances found in common household products that produce chemical vapors that are inhaled to induce psychoactive or mind altering effects.</a:t>
            </a:r>
          </a:p>
        </p:txBody>
      </p:sp>
      <p:sp>
        <p:nvSpPr>
          <p:cNvPr id="34819" name="Text Box 3"/>
          <p:cNvSpPr txBox="1">
            <a:spLocks noChangeArrowheads="1"/>
          </p:cNvSpPr>
          <p:nvPr/>
        </p:nvSpPr>
        <p:spPr bwMode="auto">
          <a:xfrm>
            <a:off x="1763688" y="1268760"/>
            <a:ext cx="6696075" cy="2130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US" sz="8000" dirty="0">
                <a:solidFill>
                  <a:srgbClr val="7E0021"/>
                </a:solidFill>
                <a:latin typeface="Press Style" charset="0"/>
              </a:rPr>
              <a:t>INHALANTS?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67544" y="476672"/>
            <a:ext cx="8229600" cy="7366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What do they look like?</a:t>
            </a:r>
          </a:p>
        </p:txBody>
      </p:sp>
      <p:sp>
        <p:nvSpPr>
          <p:cNvPr id="35842" name="Text Box 2"/>
          <p:cNvSpPr txBox="1">
            <a:spLocks noChangeArrowheads="1"/>
          </p:cNvSpPr>
          <p:nvPr/>
        </p:nvSpPr>
        <p:spPr bwMode="auto">
          <a:xfrm>
            <a:off x="179512" y="1772816"/>
            <a:ext cx="8712968" cy="39604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marL="571500" indent="-571500" hangingPunct="1">
              <a:lnSpc>
                <a:spcPct val="100000"/>
              </a:lnSpc>
              <a:spcBef>
                <a:spcPts val="0"/>
              </a:spcBef>
              <a:spcAft>
                <a:spcPts val="850"/>
              </a:spcAft>
              <a:buSzPct val="45000"/>
              <a:buFont typeface="Arial"/>
              <a:buChar char="•"/>
            </a:pPr>
            <a:r>
              <a:rPr lang="en-US" sz="3600" dirty="0">
                <a:latin typeface="Press Style"/>
                <a:cs typeface="Press Style"/>
              </a:rPr>
              <a:t>All produce chemical vapors that can be inhaled. Common household products such as glue, lighter fluid, cleaning fluids and paint. Gasoline and propane are also very dangerous. </a:t>
            </a:r>
          </a:p>
          <a:p>
            <a:pPr marL="571500" indent="-571500" hangingPunct="1">
              <a:lnSpc>
                <a:spcPct val="100000"/>
              </a:lnSpc>
              <a:spcBef>
                <a:spcPts val="0"/>
              </a:spcBef>
              <a:spcAft>
                <a:spcPts val="850"/>
              </a:spcAft>
              <a:buSzPct val="45000"/>
              <a:buFont typeface="Arial"/>
              <a:buChar char="•"/>
            </a:pPr>
            <a:endParaRPr lang="en-US" sz="2000" dirty="0">
              <a:latin typeface="Press Style"/>
              <a:cs typeface="Press Style"/>
            </a:endParaRPr>
          </a:p>
          <a:p>
            <a:pPr marL="571500" indent="-571500" hangingPunct="1">
              <a:lnSpc>
                <a:spcPct val="100000"/>
              </a:lnSpc>
              <a:spcBef>
                <a:spcPts val="0"/>
              </a:spcBef>
              <a:spcAft>
                <a:spcPts val="850"/>
              </a:spcAft>
              <a:buSzPct val="45000"/>
              <a:buFont typeface="Arial"/>
              <a:buChar char="•"/>
            </a:pPr>
            <a:r>
              <a:rPr lang="en-US" sz="3600" dirty="0">
                <a:latin typeface="Press Style"/>
                <a:cs typeface="Press Style"/>
              </a:rPr>
              <a:t>Sniffing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992888" cy="4496103"/>
          </a:xfrm>
          <a:prstGeom prst="rect">
            <a:avLst/>
          </a:prstGeom>
        </p:spPr>
        <p:txBody>
          <a:bodyPr wrap="square">
            <a:spAutoFit/>
          </a:bodyPr>
          <a:lstStyle/>
          <a:p>
            <a:pPr marL="571500" indent="-571500" hangingPunct="1">
              <a:lnSpc>
                <a:spcPct val="100000"/>
              </a:lnSpc>
              <a:spcBef>
                <a:spcPts val="0"/>
              </a:spcBef>
              <a:spcAft>
                <a:spcPts val="850"/>
              </a:spcAft>
              <a:buSzPct val="45000"/>
              <a:buFont typeface="Arial"/>
              <a:buChar char="•"/>
            </a:pPr>
            <a:r>
              <a:rPr lang="en-US" sz="3600" dirty="0">
                <a:solidFill>
                  <a:srgbClr val="000000"/>
                </a:solidFill>
                <a:latin typeface="Press Style"/>
                <a:cs typeface="Press Style"/>
              </a:rPr>
              <a:t>Bagging </a:t>
            </a:r>
            <a:r>
              <a:rPr lang="en-US" sz="3600" dirty="0">
                <a:solidFill>
                  <a:srgbClr val="000000"/>
                </a:solidFill>
                <a:cs typeface="Press Style"/>
              </a:rPr>
              <a:t>–</a:t>
            </a:r>
            <a:r>
              <a:rPr lang="en-US" sz="3600" dirty="0">
                <a:solidFill>
                  <a:srgbClr val="000000"/>
                </a:solidFill>
                <a:latin typeface="Press Style"/>
                <a:cs typeface="Press Style"/>
              </a:rPr>
              <a:t> sniffing or inhaling fumes from substances deposited inside a plastic or paper bag.</a:t>
            </a:r>
          </a:p>
          <a:p>
            <a:pPr marL="571500" indent="-571500" hangingPunct="1">
              <a:lnSpc>
                <a:spcPct val="100000"/>
              </a:lnSpc>
              <a:spcBef>
                <a:spcPts val="0"/>
              </a:spcBef>
              <a:spcAft>
                <a:spcPts val="850"/>
              </a:spcAft>
              <a:buSzPct val="45000"/>
              <a:buFont typeface="Arial"/>
              <a:buChar char="•"/>
            </a:pPr>
            <a:endParaRPr lang="en-US" sz="2000" dirty="0">
              <a:solidFill>
                <a:srgbClr val="000000"/>
              </a:solidFill>
              <a:latin typeface="Press Style"/>
              <a:cs typeface="Press Style"/>
            </a:endParaRPr>
          </a:p>
          <a:p>
            <a:pPr marL="571500" indent="-571500" hangingPunct="1">
              <a:lnSpc>
                <a:spcPct val="100000"/>
              </a:lnSpc>
              <a:spcBef>
                <a:spcPts val="0"/>
              </a:spcBef>
              <a:spcAft>
                <a:spcPts val="850"/>
              </a:spcAft>
              <a:buSzPct val="45000"/>
              <a:buFont typeface="Arial"/>
              <a:buChar char="•"/>
            </a:pPr>
            <a:r>
              <a:rPr lang="en-US" sz="3600" dirty="0">
                <a:solidFill>
                  <a:srgbClr val="000000"/>
                </a:solidFill>
                <a:latin typeface="Press Style"/>
                <a:cs typeface="Press Style"/>
              </a:rPr>
              <a:t>Huffing from an inhalant-soaked rag stuffed in the mouth, or inhaling from balloons filled with nitrous oxide.</a:t>
            </a:r>
          </a:p>
        </p:txBody>
      </p:sp>
    </p:spTree>
    <p:extLst>
      <p:ext uri="{BB962C8B-B14F-4D97-AF65-F5344CB8AC3E}">
        <p14:creationId xmlns:p14="http://schemas.microsoft.com/office/powerpoint/2010/main" val="1868844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866" name="Rectangle 2"/>
          <p:cNvSpPr>
            <a:spLocks noGrp="1" noChangeArrowheads="1"/>
          </p:cNvSpPr>
          <p:nvPr>
            <p:ph type="title"/>
          </p:nvPr>
        </p:nvSpPr>
        <p:spPr>
          <a:xfrm>
            <a:off x="431800" y="647700"/>
            <a:ext cx="338455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Is inhalant </a:t>
            </a:r>
            <a:br>
              <a:rPr lang="en-US" sz="4400">
                <a:latin typeface="Impact" charset="0"/>
              </a:rPr>
            </a:br>
            <a:endParaRPr lang="en-US" sz="4400">
              <a:latin typeface="Impact" charset="0"/>
            </a:endParaRPr>
          </a:p>
        </p:txBody>
      </p:sp>
      <p:sp>
        <p:nvSpPr>
          <p:cNvPr id="36867" name="Text Box 3"/>
          <p:cNvSpPr txBox="1">
            <a:spLocks noChangeArrowheads="1"/>
          </p:cNvSpPr>
          <p:nvPr/>
        </p:nvSpPr>
        <p:spPr bwMode="auto">
          <a:xfrm>
            <a:off x="457200" y="1944688"/>
            <a:ext cx="5230813" cy="418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endParaRPr lang="en-US" sz="3200" dirty="0">
              <a:latin typeface="Calibri" charset="0"/>
            </a:endParaRPr>
          </a:p>
          <a:p>
            <a:pPr marL="339725" indent="-334963" hangingPunct="1">
              <a:lnSpc>
                <a:spcPct val="100000"/>
              </a:lnSpc>
              <a:spcBef>
                <a:spcPts val="638"/>
              </a:spcBef>
              <a:spcAft>
                <a:spcPts val="1425"/>
              </a:spcAft>
              <a:buSzPct val="45000"/>
              <a:buFont typeface="Arial" charset="0"/>
              <a:buChar char="•"/>
            </a:pPr>
            <a:r>
              <a:rPr lang="en-US" sz="3600" dirty="0">
                <a:latin typeface="Press Style"/>
                <a:cs typeface="Press Style"/>
              </a:rPr>
              <a:t>Yes, they can permanently damage your body and brain. Inhalants can kill you the very first time you use them.</a:t>
            </a:r>
          </a:p>
          <a:p>
            <a:pPr hangingPunct="1">
              <a:lnSpc>
                <a:spcPct val="100000"/>
              </a:lnSpc>
              <a:spcBef>
                <a:spcPts val="638"/>
              </a:spcBef>
              <a:spcAft>
                <a:spcPts val="1425"/>
              </a:spcAft>
              <a:buClrTx/>
              <a:buFontTx/>
              <a:buNone/>
            </a:pPr>
            <a:endParaRPr lang="en-US" sz="3200" dirty="0">
              <a:latin typeface="Calibri" charset="0"/>
            </a:endParaRPr>
          </a:p>
        </p:txBody>
      </p:sp>
      <p:sp>
        <p:nvSpPr>
          <p:cNvPr id="36868" name="Text Box 4"/>
          <p:cNvSpPr txBox="1">
            <a:spLocks noChangeArrowheads="1"/>
          </p:cNvSpPr>
          <p:nvPr/>
        </p:nvSpPr>
        <p:spPr bwMode="auto">
          <a:xfrm>
            <a:off x="3203848" y="1124744"/>
            <a:ext cx="5688012" cy="2130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US" sz="8000" dirty="0">
                <a:solidFill>
                  <a:srgbClr val="7E0021"/>
                </a:solidFill>
                <a:latin typeface="Press Style" charset="0"/>
              </a:rPr>
              <a:t>HARMFUL?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274638"/>
            <a:ext cx="8229600" cy="995362"/>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Long-term effects of inhalant use may include:</a:t>
            </a:r>
            <a:br>
              <a:rPr lang="en-US" sz="4400">
                <a:latin typeface="Impact" charset="0"/>
              </a:rPr>
            </a:br>
            <a:endParaRPr lang="en-US" sz="4400">
              <a:latin typeface="Impact" charset="0"/>
            </a:endParaRPr>
          </a:p>
        </p:txBody>
      </p:sp>
      <p:sp>
        <p:nvSpPr>
          <p:cNvPr id="37890" name="Text Box 2"/>
          <p:cNvSpPr txBox="1">
            <a:spLocks noChangeArrowheads="1"/>
          </p:cNvSpPr>
          <p:nvPr/>
        </p:nvSpPr>
        <p:spPr bwMode="auto">
          <a:xfrm>
            <a:off x="457200" y="1438275"/>
            <a:ext cx="8229600" cy="5027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288"/>
              </a:spcAft>
              <a:buSzPct val="45000"/>
              <a:buFont typeface="Arial" charset="0"/>
              <a:buChar char="•"/>
            </a:pPr>
            <a:r>
              <a:rPr lang="en-US" sz="2400" dirty="0">
                <a:latin typeface="Press Style"/>
                <a:cs typeface="Press Style"/>
              </a:rPr>
              <a:t>Weight loss</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Muscle weakness</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Disorientation</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Inattentiveness</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Lack of coordination</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Irritability</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Depression</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Irregular and rapid heart rhythms that lead to heart failure and death within minutes.</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Nausea and nosebleeds</a:t>
            </a:r>
          </a:p>
          <a:p>
            <a:pPr hangingPunct="1">
              <a:lnSpc>
                <a:spcPct val="100000"/>
              </a:lnSpc>
              <a:spcBef>
                <a:spcPts val="625"/>
              </a:spcBef>
              <a:spcAft>
                <a:spcPts val="288"/>
              </a:spcAft>
              <a:buSzPct val="45000"/>
              <a:buFont typeface="Arial" charset="0"/>
              <a:buChar char="•"/>
            </a:pPr>
            <a:r>
              <a:rPr lang="en-US" sz="2400" dirty="0">
                <a:latin typeface="Press Style"/>
                <a:cs typeface="Press Style"/>
              </a:rPr>
              <a:t>Losing your sense of hearing or smell</a:t>
            </a:r>
          </a:p>
          <a:p>
            <a:pPr hangingPunct="1">
              <a:lnSpc>
                <a:spcPct val="100000"/>
              </a:lnSpc>
              <a:spcBef>
                <a:spcPts val="625"/>
              </a:spcBef>
              <a:spcAft>
                <a:spcPts val="288"/>
              </a:spcAft>
              <a:buClrTx/>
              <a:buFontTx/>
              <a:buNone/>
            </a:pPr>
            <a:endParaRPr lang="en-US" sz="24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7200" y="59848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200">
                <a:latin typeface="Impact" charset="0"/>
              </a:rPr>
              <a:t>What are the signs of inhalant use?</a:t>
            </a:r>
            <a:br>
              <a:rPr lang="en-US" sz="4200">
                <a:latin typeface="Impact" charset="0"/>
              </a:rPr>
            </a:br>
            <a:endParaRPr lang="en-US" sz="4200">
              <a:latin typeface="Impact" charset="0"/>
            </a:endParaRPr>
          </a:p>
        </p:txBody>
      </p:sp>
      <p:sp>
        <p:nvSpPr>
          <p:cNvPr id="38914" name="Text Box 2"/>
          <p:cNvSpPr txBox="1">
            <a:spLocks noChangeArrowheads="1"/>
          </p:cNvSpPr>
          <p:nvPr/>
        </p:nvSpPr>
        <p:spPr bwMode="auto">
          <a:xfrm>
            <a:off x="457200" y="192405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850"/>
              </a:spcAft>
              <a:buSzPct val="45000"/>
              <a:buFont typeface="Arial" charset="0"/>
              <a:buChar char="•"/>
            </a:pPr>
            <a:r>
              <a:rPr lang="en-US" sz="3600" dirty="0">
                <a:latin typeface="Press Style"/>
                <a:cs typeface="Press Style"/>
              </a:rPr>
              <a:t>Slurred speech</a:t>
            </a:r>
          </a:p>
          <a:p>
            <a:pPr hangingPunct="1">
              <a:lnSpc>
                <a:spcPct val="100000"/>
              </a:lnSpc>
              <a:spcBef>
                <a:spcPts val="625"/>
              </a:spcBef>
              <a:spcAft>
                <a:spcPts val="850"/>
              </a:spcAft>
              <a:buSzPct val="45000"/>
              <a:buFont typeface="Arial" charset="0"/>
              <a:buChar char="•"/>
            </a:pPr>
            <a:r>
              <a:rPr lang="en-US" sz="3600" dirty="0">
                <a:latin typeface="Press Style"/>
                <a:cs typeface="Press Style"/>
              </a:rPr>
              <a:t>Drunk, dizzy, or dazed appearance</a:t>
            </a:r>
          </a:p>
          <a:p>
            <a:pPr hangingPunct="1">
              <a:lnSpc>
                <a:spcPct val="100000"/>
              </a:lnSpc>
              <a:spcBef>
                <a:spcPts val="625"/>
              </a:spcBef>
              <a:spcAft>
                <a:spcPts val="850"/>
              </a:spcAft>
              <a:buSzPct val="45000"/>
              <a:buFont typeface="Arial" charset="0"/>
              <a:buChar char="•"/>
            </a:pPr>
            <a:r>
              <a:rPr lang="en-US" sz="3600" dirty="0">
                <a:latin typeface="Press Style"/>
                <a:cs typeface="Press Style"/>
              </a:rPr>
              <a:t>Unusual breath </a:t>
            </a:r>
            <a:r>
              <a:rPr lang="en-US" sz="3600" dirty="0" err="1">
                <a:latin typeface="Press Style"/>
                <a:cs typeface="Press Style"/>
              </a:rPr>
              <a:t>odour</a:t>
            </a:r>
            <a:endParaRPr lang="en-US" sz="3600" dirty="0">
              <a:latin typeface="Press Style"/>
              <a:cs typeface="Press Style"/>
            </a:endParaRPr>
          </a:p>
          <a:p>
            <a:pPr hangingPunct="1">
              <a:lnSpc>
                <a:spcPct val="100000"/>
              </a:lnSpc>
              <a:spcBef>
                <a:spcPts val="625"/>
              </a:spcBef>
              <a:spcAft>
                <a:spcPts val="850"/>
              </a:spcAft>
              <a:buSzPct val="45000"/>
              <a:buFont typeface="Arial" charset="0"/>
              <a:buChar char="•"/>
            </a:pPr>
            <a:r>
              <a:rPr lang="en-US" sz="3600" dirty="0">
                <a:latin typeface="Press Style"/>
                <a:cs typeface="Press Style"/>
              </a:rPr>
              <a:t>Chemical smell on clothing</a:t>
            </a:r>
          </a:p>
          <a:p>
            <a:pPr hangingPunct="1">
              <a:lnSpc>
                <a:spcPct val="100000"/>
              </a:lnSpc>
              <a:spcBef>
                <a:spcPts val="625"/>
              </a:spcBef>
              <a:spcAft>
                <a:spcPts val="850"/>
              </a:spcAft>
              <a:buSzPct val="45000"/>
              <a:buFont typeface="Arial" charset="0"/>
              <a:buChar char="•"/>
            </a:pPr>
            <a:r>
              <a:rPr lang="en-US" sz="3600" dirty="0">
                <a:latin typeface="Press Style"/>
                <a:cs typeface="Press Style"/>
              </a:rPr>
              <a:t>Red eyes, runny nose</a:t>
            </a:r>
          </a:p>
          <a:p>
            <a:pPr hangingPunct="1">
              <a:lnSpc>
                <a:spcPct val="100000"/>
              </a:lnSpc>
              <a:spcBef>
                <a:spcPts val="625"/>
              </a:spcBef>
              <a:spcAft>
                <a:spcPts val="850"/>
              </a:spcAft>
              <a:buSzPct val="45000"/>
              <a:buFont typeface="Arial" charset="0"/>
              <a:buChar char="•"/>
            </a:pPr>
            <a:r>
              <a:rPr lang="en-US" sz="3600" dirty="0">
                <a:latin typeface="Press Style"/>
                <a:cs typeface="Press Style"/>
              </a:rPr>
              <a:t>Spots or sores around the mouth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152525" y="2303463"/>
            <a:ext cx="7534275" cy="3822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r>
              <a:rPr lang="en-US" sz="3200" dirty="0">
                <a:latin typeface="Calibri" charset="0"/>
              </a:rPr>
              <a:t>Since inhalants are found in household products, aren’t they safe?</a:t>
            </a:r>
          </a:p>
          <a:p>
            <a:pPr hangingPunct="1">
              <a:lnSpc>
                <a:spcPct val="100000"/>
              </a:lnSpc>
              <a:spcBef>
                <a:spcPts val="638"/>
              </a:spcBef>
              <a:spcAft>
                <a:spcPts val="1425"/>
              </a:spcAft>
              <a:buClrTx/>
              <a:buFontTx/>
              <a:buNone/>
            </a:pPr>
            <a:r>
              <a:rPr lang="en-US" sz="3200" dirty="0">
                <a:latin typeface="Calibri" charset="0"/>
              </a:rPr>
              <a:t>Doesn't it take many “huffs” before you’re in danger?</a:t>
            </a:r>
          </a:p>
          <a:p>
            <a:pPr hangingPunct="1">
              <a:lnSpc>
                <a:spcPct val="100000"/>
              </a:lnSpc>
              <a:spcBef>
                <a:spcPts val="638"/>
              </a:spcBef>
              <a:spcAft>
                <a:spcPts val="1425"/>
              </a:spcAft>
              <a:buClrTx/>
              <a:buFontTx/>
              <a:buNone/>
            </a:pPr>
            <a:r>
              <a:rPr lang="en-US" sz="3200" dirty="0">
                <a:latin typeface="Calibri" charset="0"/>
              </a:rPr>
              <a:t>Can inhalants make me lose control?</a:t>
            </a:r>
          </a:p>
          <a:p>
            <a:pPr hangingPunct="1">
              <a:lnSpc>
                <a:spcPct val="100000"/>
              </a:lnSpc>
              <a:spcBef>
                <a:spcPts val="638"/>
              </a:spcBef>
              <a:spcAft>
                <a:spcPts val="1425"/>
              </a:spcAft>
              <a:buClrTx/>
              <a:buFontTx/>
              <a:buNone/>
            </a:pPr>
            <a:endParaRPr lang="en-US" sz="3200" dirty="0">
              <a:latin typeface="Calibri" charset="0"/>
            </a:endParaRPr>
          </a:p>
        </p:txBody>
      </p:sp>
      <p:sp>
        <p:nvSpPr>
          <p:cNvPr id="39938" name="Text Box 2"/>
          <p:cNvSpPr txBox="1">
            <a:spLocks noChangeArrowheads="1"/>
          </p:cNvSpPr>
          <p:nvPr/>
        </p:nvSpPr>
        <p:spPr bwMode="auto">
          <a:xfrm>
            <a:off x="683568" y="476672"/>
            <a:ext cx="7859216"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83000"/>
              </a:lnSpc>
              <a:buClrTx/>
              <a:buFontTx/>
              <a:buNone/>
            </a:pPr>
            <a:r>
              <a:rPr lang="en-CA" sz="4400" dirty="0">
                <a:latin typeface="Calibri" charset="0"/>
              </a:rPr>
              <a:t>                     Or  </a:t>
            </a:r>
            <a:r>
              <a:rPr lang="en-CA" sz="8000" dirty="0">
                <a:solidFill>
                  <a:srgbClr val="7E0021"/>
                </a:solidFill>
                <a:latin typeface="Press Style" charset="0"/>
              </a:rPr>
              <a:t>FALSE</a:t>
            </a:r>
            <a:endParaRPr lang="en-CA" sz="8000" dirty="0">
              <a:latin typeface="Calibri" charset="0"/>
            </a:endParaRPr>
          </a:p>
        </p:txBody>
      </p:sp>
      <p:sp>
        <p:nvSpPr>
          <p:cNvPr id="39939" name="Text Box 3"/>
          <p:cNvSpPr txBox="1">
            <a:spLocks noChangeArrowheads="1"/>
          </p:cNvSpPr>
          <p:nvPr/>
        </p:nvSpPr>
        <p:spPr bwMode="auto">
          <a:xfrm>
            <a:off x="827584" y="188640"/>
            <a:ext cx="3322071" cy="1995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2808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TRUE</a:t>
            </a:r>
            <a:endParaRPr lang="en-CA" sz="8000" dirty="0">
              <a:solidFill>
                <a:srgbClr val="7E0021"/>
              </a:solidFill>
              <a:latin typeface="Press Style" charset="0"/>
            </a:endParaRPr>
          </a:p>
        </p:txBody>
      </p:sp>
      <p:sp>
        <p:nvSpPr>
          <p:cNvPr id="39940" name="Text Box 4"/>
          <p:cNvSpPr txBox="1">
            <a:spLocks noChangeArrowheads="1"/>
          </p:cNvSpPr>
          <p:nvPr/>
        </p:nvSpPr>
        <p:spPr bwMode="auto">
          <a:xfrm>
            <a:off x="252413" y="2413000"/>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39941" name="Text Box 5"/>
          <p:cNvSpPr txBox="1">
            <a:spLocks noChangeArrowheads="1"/>
          </p:cNvSpPr>
          <p:nvPr/>
        </p:nvSpPr>
        <p:spPr bwMode="auto">
          <a:xfrm>
            <a:off x="252413" y="3686175"/>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
        <p:nvSpPr>
          <p:cNvPr id="39942" name="Text Box 6"/>
          <p:cNvSpPr txBox="1">
            <a:spLocks noChangeArrowheads="1"/>
          </p:cNvSpPr>
          <p:nvPr/>
        </p:nvSpPr>
        <p:spPr bwMode="auto">
          <a:xfrm>
            <a:off x="252413" y="4897438"/>
            <a:ext cx="863600"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buClrTx/>
              <a:buFontTx/>
              <a:buNone/>
            </a:pPr>
            <a:r>
              <a:rPr lang="en-CA" b="1">
                <a:solidFill>
                  <a:srgbClr val="FFFFFF"/>
                </a:solidFill>
              </a:rPr>
              <a:t>T     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67544" y="1412776"/>
            <a:ext cx="8229600" cy="32686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200" dirty="0">
                <a:latin typeface="Press Style"/>
                <a:cs typeface="Press Style"/>
              </a:rPr>
              <a:t>When a drug user can</a:t>
            </a:r>
            <a:r>
              <a:rPr lang="en-US" sz="3200" dirty="0">
                <a:latin typeface="+mn-lt"/>
                <a:cs typeface="Press Style"/>
              </a:rPr>
              <a:t>’</a:t>
            </a:r>
            <a:r>
              <a:rPr lang="en-US" sz="3200" dirty="0">
                <a:latin typeface="Press Style"/>
                <a:cs typeface="Press Style"/>
              </a:rPr>
              <a:t>t stop taking a drug even if he wants to, it</a:t>
            </a:r>
            <a:r>
              <a:rPr lang="en-US" sz="3200" dirty="0">
                <a:latin typeface="+mn-lt"/>
                <a:cs typeface="Press Style"/>
              </a:rPr>
              <a:t>’</a:t>
            </a:r>
            <a:r>
              <a:rPr lang="en-US" sz="3200" dirty="0">
                <a:latin typeface="Press Style"/>
                <a:cs typeface="Press Style"/>
              </a:rPr>
              <a:t>s called </a:t>
            </a:r>
            <a:r>
              <a:rPr lang="en-US" sz="3200" b="1" dirty="0">
                <a:latin typeface="Press Style"/>
                <a:cs typeface="Press Style"/>
              </a:rPr>
              <a:t>addiction</a:t>
            </a:r>
            <a:r>
              <a:rPr lang="en-US" sz="3200" dirty="0">
                <a:latin typeface="Press Style"/>
                <a:cs typeface="Press Style"/>
              </a:rPr>
              <a:t>. </a:t>
            </a:r>
          </a:p>
          <a:p>
            <a:pPr hangingPunct="1">
              <a:lnSpc>
                <a:spcPct val="100000"/>
              </a:lnSpc>
              <a:spcBef>
                <a:spcPts val="638"/>
              </a:spcBef>
              <a:spcAft>
                <a:spcPts val="1425"/>
              </a:spcAft>
              <a:buSzPct val="45000"/>
              <a:buFont typeface="Arial" charset="0"/>
              <a:buChar char="•"/>
            </a:pPr>
            <a:r>
              <a:rPr lang="en-US" sz="3200" dirty="0">
                <a:latin typeface="Press Style"/>
                <a:cs typeface="Press Style"/>
              </a:rPr>
              <a:t>When people start taking drugs, they don't plan to get addicted. They like how the drug makes them feel. They believe they can control how much and how often they take the drug. However, drugs change the brain. Drug users start to </a:t>
            </a:r>
            <a:r>
              <a:rPr lang="en-US" sz="3200" b="1" dirty="0">
                <a:latin typeface="Press Style"/>
                <a:cs typeface="Press Style"/>
              </a:rPr>
              <a:t>need</a:t>
            </a:r>
            <a:r>
              <a:rPr lang="en-US" sz="3200" dirty="0">
                <a:latin typeface="Press Style"/>
                <a:cs typeface="Press Style"/>
              </a:rPr>
              <a:t> the drug just to feel normal. That is addiction, and it can quickly take over a person's life.</a:t>
            </a:r>
          </a:p>
          <a:p>
            <a:pPr hangingPunct="1">
              <a:lnSpc>
                <a:spcPct val="100000"/>
              </a:lnSpc>
              <a:spcBef>
                <a:spcPts val="638"/>
              </a:spcBef>
              <a:spcAft>
                <a:spcPts val="1425"/>
              </a:spcAft>
              <a:buClrTx/>
              <a:buFontTx/>
              <a:buNone/>
            </a:pPr>
            <a:endParaRPr lang="en-US" sz="2800" dirty="0">
              <a:latin typeface="Calibri" charset="0"/>
            </a:endParaRPr>
          </a:p>
        </p:txBody>
      </p:sp>
      <p:sp>
        <p:nvSpPr>
          <p:cNvPr id="7170" name="Text Box 2"/>
          <p:cNvSpPr txBox="1">
            <a:spLocks noChangeArrowheads="1"/>
          </p:cNvSpPr>
          <p:nvPr/>
        </p:nvSpPr>
        <p:spPr bwMode="auto">
          <a:xfrm>
            <a:off x="395536" y="476672"/>
            <a:ext cx="3095625" cy="738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hangingPunct="1">
              <a:lnSpc>
                <a:spcPct val="102000"/>
              </a:lnSpc>
              <a:buClrTx/>
              <a:buFontTx/>
              <a:buNone/>
            </a:pPr>
            <a:r>
              <a:rPr lang="en-CA" sz="4400" dirty="0">
                <a:latin typeface="Impact" charset="0"/>
              </a:rPr>
              <a:t>What is</a:t>
            </a:r>
          </a:p>
        </p:txBody>
      </p:sp>
      <p:sp>
        <p:nvSpPr>
          <p:cNvPr id="7171" name="Text Box 3"/>
          <p:cNvSpPr txBox="1">
            <a:spLocks noChangeArrowheads="1"/>
          </p:cNvSpPr>
          <p:nvPr/>
        </p:nvSpPr>
        <p:spPr bwMode="auto">
          <a:xfrm>
            <a:off x="2555776" y="-99392"/>
            <a:ext cx="6408712" cy="16192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359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ADDICTION?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r>
              <a:rPr lang="en-CA" sz="3200">
                <a:solidFill>
                  <a:srgbClr val="7E0021"/>
                </a:solidFill>
                <a:latin typeface="Press Style" charset="0"/>
              </a:rPr>
              <a:t>FALSE</a:t>
            </a:r>
            <a:r>
              <a:rPr lang="en-US" sz="2800">
                <a:latin typeface="Calibri" charset="0"/>
              </a:rPr>
              <a:t> Even though household products like glue and air freshener have legal, useful purposes, when they are used as inhalants they are harmful and dangerous.</a:t>
            </a:r>
          </a:p>
          <a:p>
            <a:pPr hangingPunct="1">
              <a:lnSpc>
                <a:spcPct val="100000"/>
              </a:lnSpc>
              <a:spcBef>
                <a:spcPts val="638"/>
              </a:spcBef>
              <a:spcAft>
                <a:spcPts val="1425"/>
              </a:spcAft>
              <a:buClrTx/>
              <a:buFontTx/>
              <a:buNone/>
            </a:pPr>
            <a:r>
              <a:rPr lang="en-CA" sz="3200">
                <a:solidFill>
                  <a:srgbClr val="7E0021"/>
                </a:solidFill>
                <a:latin typeface="Press Style" charset="0"/>
              </a:rPr>
              <a:t>FALSE</a:t>
            </a:r>
            <a:r>
              <a:rPr lang="en-US" sz="2800">
                <a:latin typeface="Calibri" charset="0"/>
              </a:rPr>
              <a:t> One “huff” can kill you. Or the 10th. Every huff can be dangerous.</a:t>
            </a:r>
          </a:p>
          <a:p>
            <a:pPr hangingPunct="1">
              <a:lnSpc>
                <a:spcPct val="100000"/>
              </a:lnSpc>
              <a:spcBef>
                <a:spcPts val="638"/>
              </a:spcBef>
              <a:spcAft>
                <a:spcPts val="1425"/>
              </a:spcAft>
              <a:buClrTx/>
              <a:buFontTx/>
              <a:buNone/>
            </a:pPr>
            <a:r>
              <a:rPr lang="en-CA" sz="3200">
                <a:solidFill>
                  <a:srgbClr val="5C8526"/>
                </a:solidFill>
                <a:latin typeface="Press Style" charset="0"/>
              </a:rPr>
              <a:t>TRUE</a:t>
            </a:r>
            <a:r>
              <a:rPr lang="en-US" sz="2800">
                <a:latin typeface="Calibri" charset="0"/>
              </a:rPr>
              <a:t> Inhalants affect your brain and can cause you to suddenly engage in violent, or even deadly, behavior. </a:t>
            </a:r>
          </a:p>
          <a:p>
            <a:pPr hangingPunct="1">
              <a:lnSpc>
                <a:spcPct val="100000"/>
              </a:lnSpc>
              <a:spcBef>
                <a:spcPts val="638"/>
              </a:spcBef>
              <a:spcAft>
                <a:spcPts val="1425"/>
              </a:spcAft>
              <a:buClrTx/>
              <a:buFontTx/>
              <a:buNone/>
            </a:pPr>
            <a:endParaRPr lang="en-US" sz="2800">
              <a:latin typeface="Calibri" charset="0"/>
            </a:endParaRPr>
          </a:p>
        </p:txBody>
      </p:sp>
      <p:sp>
        <p:nvSpPr>
          <p:cNvPr id="40962" name="Text Box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16308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87000"/>
              </a:lnSpc>
              <a:buClrTx/>
              <a:buFontTx/>
              <a:buNone/>
            </a:pPr>
            <a:r>
              <a:rPr lang="en-CA" sz="8000" dirty="0">
                <a:latin typeface="Press Style" charset="0"/>
              </a:rPr>
              <a:t>ANSWERS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457200" y="863600"/>
            <a:ext cx="8229600" cy="2246313"/>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latin typeface="Impact" charset="0"/>
              </a:rPr>
              <a:t>What can you do to help someone who is using marijuana, inhalants or other drugs?</a:t>
            </a:r>
          </a:p>
        </p:txBody>
      </p:sp>
      <p:sp>
        <p:nvSpPr>
          <p:cNvPr id="41986" name="Text Box 2"/>
          <p:cNvSpPr txBox="1">
            <a:spLocks noChangeArrowheads="1"/>
          </p:cNvSpPr>
          <p:nvPr/>
        </p:nvSpPr>
        <p:spPr bwMode="auto">
          <a:xfrm>
            <a:off x="457200" y="3354388"/>
            <a:ext cx="8229600" cy="3197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marL="571500" indent="-571500" algn="ctr" hangingPunct="1">
              <a:lnSpc>
                <a:spcPct val="100000"/>
              </a:lnSpc>
              <a:spcBef>
                <a:spcPts val="638"/>
              </a:spcBef>
              <a:spcAft>
                <a:spcPts val="1425"/>
              </a:spcAft>
              <a:buSzPct val="45000"/>
              <a:buFont typeface="Arial"/>
              <a:buChar char="•"/>
            </a:pPr>
            <a:r>
              <a:rPr lang="en-US" sz="4400" dirty="0">
                <a:latin typeface="Press Style"/>
                <a:cs typeface="Press Style"/>
              </a:rPr>
              <a:t>Be a real friend. </a:t>
            </a:r>
          </a:p>
          <a:p>
            <a:pPr marL="571500" indent="-571500" algn="ctr" hangingPunct="1">
              <a:lnSpc>
                <a:spcPct val="100000"/>
              </a:lnSpc>
              <a:spcBef>
                <a:spcPts val="638"/>
              </a:spcBef>
              <a:spcAft>
                <a:spcPts val="1425"/>
              </a:spcAft>
              <a:buSzPct val="45000"/>
              <a:buFont typeface="Arial"/>
              <a:buChar char="•"/>
            </a:pPr>
            <a:r>
              <a:rPr lang="en-US" sz="4400" dirty="0">
                <a:latin typeface="Press Style"/>
                <a:cs typeface="Press Style"/>
              </a:rPr>
              <a:t>Encourage your friend to seek professional help.</a:t>
            </a:r>
          </a:p>
          <a:p>
            <a:pPr hangingPunct="1">
              <a:lnSpc>
                <a:spcPct val="100000"/>
              </a:lnSpc>
              <a:spcBef>
                <a:spcPts val="638"/>
              </a:spcBef>
              <a:spcAft>
                <a:spcPts val="1425"/>
              </a:spcAft>
              <a:buClrTx/>
              <a:buFontTx/>
              <a:buNone/>
            </a:pPr>
            <a:endParaRPr lang="en-US" sz="44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67544" y="404664"/>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How can I get help?</a:t>
            </a:r>
            <a:br>
              <a:rPr lang="en-US" sz="4400" dirty="0">
                <a:latin typeface="Impact" charset="0"/>
              </a:rPr>
            </a:br>
            <a:endParaRPr lang="en-US" sz="4400" dirty="0">
              <a:latin typeface="Impact" charset="0"/>
            </a:endParaRPr>
          </a:p>
        </p:txBody>
      </p:sp>
      <p:sp>
        <p:nvSpPr>
          <p:cNvPr id="43010" name="Text Box 2"/>
          <p:cNvSpPr txBox="1">
            <a:spLocks noChangeArrowheads="1"/>
          </p:cNvSpPr>
          <p:nvPr/>
        </p:nvSpPr>
        <p:spPr bwMode="auto">
          <a:xfrm>
            <a:off x="467544" y="1700808"/>
            <a:ext cx="8229600" cy="4110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600" dirty="0">
                <a:latin typeface="Press Style"/>
                <a:cs typeface="Press Style"/>
              </a:rPr>
              <a:t>Do you, a family member or a friend have a problem with substance abuse? </a:t>
            </a:r>
          </a:p>
          <a:p>
            <a:pPr hangingPunct="1">
              <a:lnSpc>
                <a:spcPct val="100000"/>
              </a:lnSpc>
              <a:spcBef>
                <a:spcPts val="638"/>
              </a:spcBef>
              <a:spcAft>
                <a:spcPts val="1425"/>
              </a:spcAft>
              <a:buSzPct val="45000"/>
              <a:buFont typeface="Arial" charset="0"/>
              <a:buChar char="•"/>
            </a:pPr>
            <a:r>
              <a:rPr lang="en-US" sz="3600" dirty="0">
                <a:latin typeface="Press Style"/>
                <a:cs typeface="Press Style"/>
              </a:rPr>
              <a:t>If you want help, you may want to talk to someone you trust, such as the nurse, a counselor, a mental health professional, a teacher or doctor at your local health </a:t>
            </a:r>
            <a:r>
              <a:rPr lang="en-US" sz="3600" dirty="0" err="1">
                <a:latin typeface="Press Style"/>
                <a:cs typeface="Press Style"/>
              </a:rPr>
              <a:t>centre</a:t>
            </a:r>
            <a:r>
              <a:rPr lang="en-US" sz="3600" dirty="0">
                <a:latin typeface="Press Style"/>
                <a:cs typeface="Press Style"/>
              </a:rPr>
              <a:t>. </a:t>
            </a:r>
          </a:p>
          <a:p>
            <a:pPr hangingPunct="1">
              <a:lnSpc>
                <a:spcPct val="100000"/>
              </a:lnSpc>
              <a:spcBef>
                <a:spcPts val="638"/>
              </a:spcBef>
              <a:spcAft>
                <a:spcPts val="1425"/>
              </a:spcAft>
              <a:buClrTx/>
              <a:buFontTx/>
              <a:buNone/>
            </a:pPr>
            <a:endParaRPr lang="en-US" sz="32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7200" y="274638"/>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a:latin typeface="Impact" charset="0"/>
              </a:rPr>
              <a:t>Here are some other contacts for help:</a:t>
            </a:r>
            <a:br>
              <a:rPr lang="en-US" sz="4000">
                <a:latin typeface="Impact" charset="0"/>
              </a:rPr>
            </a:br>
            <a:endParaRPr lang="en-US" sz="4000">
              <a:latin typeface="Impact" charset="0"/>
            </a:endParaRPr>
          </a:p>
        </p:txBody>
      </p:sp>
      <p:sp>
        <p:nvSpPr>
          <p:cNvPr id="44034" name="Text Box 2"/>
          <p:cNvSpPr txBox="1">
            <a:spLocks noChangeArrowheads="1"/>
          </p:cNvSpPr>
          <p:nvPr/>
        </p:nvSpPr>
        <p:spPr bwMode="auto">
          <a:xfrm>
            <a:off x="457200" y="1600200"/>
            <a:ext cx="8229600" cy="42050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25"/>
              </a:spcBef>
              <a:spcAft>
                <a:spcPts val="850"/>
              </a:spcAft>
              <a:buSzPct val="45000"/>
              <a:buFont typeface="Arial" charset="0"/>
              <a:buChar char="•"/>
            </a:pPr>
            <a:r>
              <a:rPr lang="en-US" sz="3200" b="1" dirty="0">
                <a:latin typeface="Calibri" charset="0"/>
              </a:rPr>
              <a:t>Kids Help Phone</a:t>
            </a:r>
            <a:r>
              <a:rPr lang="en-US" sz="3200" dirty="0">
                <a:latin typeface="Calibri" charset="0"/>
              </a:rPr>
              <a:t> at </a:t>
            </a:r>
            <a:r>
              <a:rPr lang="en-US" sz="3200" b="1" dirty="0">
                <a:latin typeface="Calibri" charset="0"/>
              </a:rPr>
              <a:t>1-800-668-6868 </a:t>
            </a:r>
            <a:r>
              <a:rPr lang="en-US" sz="3200" dirty="0">
                <a:latin typeface="Calibri" charset="0"/>
              </a:rPr>
              <a:t>(24/7)</a:t>
            </a:r>
          </a:p>
          <a:p>
            <a:pPr hangingPunct="1">
              <a:lnSpc>
                <a:spcPct val="100000"/>
              </a:lnSpc>
              <a:spcBef>
                <a:spcPts val="625"/>
              </a:spcBef>
              <a:spcAft>
                <a:spcPts val="850"/>
              </a:spcAft>
              <a:buSzPct val="45000"/>
              <a:buFont typeface="Arial" charset="0"/>
              <a:buChar char="•"/>
            </a:pPr>
            <a:r>
              <a:rPr lang="en-US" sz="3200" b="1" dirty="0">
                <a:latin typeface="Calibri" charset="0"/>
              </a:rPr>
              <a:t>Nunavut Help Line</a:t>
            </a:r>
            <a:r>
              <a:rPr lang="en-US" sz="3200" dirty="0">
                <a:latin typeface="Calibri" charset="0"/>
              </a:rPr>
              <a:t> at </a:t>
            </a:r>
            <a:r>
              <a:rPr lang="en-US" sz="3200" b="1" dirty="0">
                <a:latin typeface="Calibri" charset="0"/>
              </a:rPr>
              <a:t>1-800-265-3333 </a:t>
            </a:r>
            <a:r>
              <a:rPr lang="en-US" sz="3200" dirty="0">
                <a:latin typeface="Calibri" charset="0"/>
              </a:rPr>
              <a:t>(24/7)</a:t>
            </a:r>
          </a:p>
          <a:p>
            <a:pPr hangingPunct="1">
              <a:lnSpc>
                <a:spcPct val="100000"/>
              </a:lnSpc>
              <a:spcBef>
                <a:spcPts val="625"/>
              </a:spcBef>
              <a:spcAft>
                <a:spcPts val="850"/>
              </a:spcAft>
              <a:buSzPct val="45000"/>
              <a:buFont typeface="Arial" charset="0"/>
              <a:buChar char="•"/>
            </a:pPr>
            <a:r>
              <a:rPr lang="en-US" sz="3200" b="1" dirty="0">
                <a:latin typeface="Calibri" charset="0"/>
              </a:rPr>
              <a:t>Alcoholics Anonymous</a:t>
            </a:r>
            <a:r>
              <a:rPr lang="en-US" sz="3200" dirty="0">
                <a:latin typeface="Calibri" charset="0"/>
              </a:rPr>
              <a:t> at </a:t>
            </a:r>
            <a:r>
              <a:rPr lang="en-US" sz="3200" b="1" dirty="0">
                <a:latin typeface="Calibri" charset="0"/>
              </a:rPr>
              <a:t>1-888-616-4011</a:t>
            </a:r>
          </a:p>
          <a:p>
            <a:pPr hangingPunct="1">
              <a:lnSpc>
                <a:spcPct val="100000"/>
              </a:lnSpc>
              <a:spcBef>
                <a:spcPts val="625"/>
              </a:spcBef>
              <a:spcAft>
                <a:spcPts val="575"/>
              </a:spcAft>
              <a:buClrTx/>
              <a:buFontTx/>
              <a:buNone/>
            </a:pPr>
            <a:endParaRPr lang="en-US" dirty="0">
              <a:latin typeface="Calibri" charset="0"/>
            </a:endParaRPr>
          </a:p>
          <a:p>
            <a:pPr hangingPunct="1">
              <a:lnSpc>
                <a:spcPct val="100000"/>
              </a:lnSpc>
              <a:spcBef>
                <a:spcPts val="338"/>
              </a:spcBef>
              <a:spcAft>
                <a:spcPts val="288"/>
              </a:spcAft>
              <a:buClrTx/>
              <a:buFontTx/>
              <a:buNone/>
            </a:pPr>
            <a:r>
              <a:rPr lang="en-US" b="1" i="1" dirty="0">
                <a:latin typeface="Calibri" charset="0"/>
              </a:rPr>
              <a:t>Sources: </a:t>
            </a:r>
          </a:p>
          <a:p>
            <a:pPr hangingPunct="1">
              <a:lnSpc>
                <a:spcPct val="100000"/>
              </a:lnSpc>
              <a:spcBef>
                <a:spcPts val="338"/>
              </a:spcBef>
              <a:spcAft>
                <a:spcPts val="288"/>
              </a:spcAft>
              <a:buSzPct val="45000"/>
              <a:buFont typeface="Arial" charset="0"/>
              <a:buChar char="•"/>
            </a:pPr>
            <a:r>
              <a:rPr lang="en-US" dirty="0">
                <a:latin typeface="Calibri" charset="0"/>
              </a:rPr>
              <a:t>Centre for Addiction and Mental Health</a:t>
            </a:r>
          </a:p>
          <a:p>
            <a:pPr hangingPunct="1">
              <a:lnSpc>
                <a:spcPct val="100000"/>
              </a:lnSpc>
              <a:spcBef>
                <a:spcPts val="338"/>
              </a:spcBef>
              <a:spcAft>
                <a:spcPts val="288"/>
              </a:spcAft>
              <a:buSzPct val="45000"/>
              <a:buFont typeface="Arial" charset="0"/>
              <a:buChar char="•"/>
            </a:pPr>
            <a:r>
              <a:rPr lang="en-US" dirty="0">
                <a:latin typeface="Calibri" charset="0"/>
              </a:rPr>
              <a:t>National Institute on Drug Abuse</a:t>
            </a:r>
          </a:p>
          <a:p>
            <a:pPr hangingPunct="1">
              <a:lnSpc>
                <a:spcPct val="100000"/>
              </a:lnSpc>
              <a:spcBef>
                <a:spcPts val="338"/>
              </a:spcBef>
              <a:spcAft>
                <a:spcPts val="288"/>
              </a:spcAft>
              <a:buSzPct val="45000"/>
              <a:buFont typeface="Arial" charset="0"/>
              <a:buChar char="•"/>
            </a:pPr>
            <a:r>
              <a:rPr lang="en-US" dirty="0">
                <a:latin typeface="Calibri" charset="0"/>
              </a:rPr>
              <a:t>Substance Abuse and Mental Health Services Administration, Tips for Teens</a:t>
            </a:r>
          </a:p>
          <a:p>
            <a:pPr hangingPunct="1">
              <a:lnSpc>
                <a:spcPct val="100000"/>
              </a:lnSpc>
              <a:spcBef>
                <a:spcPts val="338"/>
              </a:spcBef>
              <a:spcAft>
                <a:spcPts val="288"/>
              </a:spcAft>
              <a:buClrTx/>
              <a:buFontTx/>
              <a:buNone/>
            </a:pPr>
            <a:endParaRPr lang="en-US"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67544" y="2564904"/>
            <a:ext cx="8229600" cy="40614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Drugs change how the brain works,</a:t>
            </a: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These brain changes can last for a long time,</a:t>
            </a: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They can cause problem like mood swings,  memory loss and trouble thinking.</a:t>
            </a:r>
          </a:p>
        </p:txBody>
      </p:sp>
      <p:sp>
        <p:nvSpPr>
          <p:cNvPr id="8194" name="Text Box 2"/>
          <p:cNvSpPr txBox="1">
            <a:spLocks noChangeArrowheads="1"/>
          </p:cNvSpPr>
          <p:nvPr/>
        </p:nvSpPr>
        <p:spPr bwMode="auto">
          <a:xfrm>
            <a:off x="3131840" y="1484784"/>
            <a:ext cx="5616575" cy="917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102000"/>
              </a:lnSpc>
              <a:buClrTx/>
              <a:buFontTx/>
              <a:buNone/>
            </a:pPr>
            <a:r>
              <a:rPr lang="en-CA" sz="5400" dirty="0">
                <a:latin typeface="Press Style"/>
                <a:cs typeface="Press Style"/>
              </a:rPr>
              <a:t>is a brain disease</a:t>
            </a:r>
          </a:p>
        </p:txBody>
      </p:sp>
      <p:sp>
        <p:nvSpPr>
          <p:cNvPr id="8195" name="Text Box 3"/>
          <p:cNvSpPr txBox="1">
            <a:spLocks noChangeArrowheads="1"/>
          </p:cNvSpPr>
          <p:nvPr/>
        </p:nvSpPr>
        <p:spPr bwMode="auto">
          <a:xfrm>
            <a:off x="1430338" y="107950"/>
            <a:ext cx="5915025" cy="1619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359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ADDICTION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95536" y="2276872"/>
            <a:ext cx="8229600" cy="34849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Alcohol is a drug that slows down parts of your brain. Drinking alcohol can make you feel more relaxed. It can also make it harder to think clearly, make good decisions and do various tasks.</a:t>
            </a:r>
          </a:p>
        </p:txBody>
      </p:sp>
      <p:sp>
        <p:nvSpPr>
          <p:cNvPr id="9218" name="Text Box 2"/>
          <p:cNvSpPr txBox="1">
            <a:spLocks noChangeArrowheads="1"/>
          </p:cNvSpPr>
          <p:nvPr/>
        </p:nvSpPr>
        <p:spPr bwMode="auto">
          <a:xfrm>
            <a:off x="467544" y="692696"/>
            <a:ext cx="3095625" cy="738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gn="ctr" hangingPunct="1">
              <a:lnSpc>
                <a:spcPct val="102000"/>
              </a:lnSpc>
              <a:buClrTx/>
              <a:buFontTx/>
              <a:buNone/>
            </a:pPr>
            <a:r>
              <a:rPr lang="en-CA" sz="4400" dirty="0">
                <a:latin typeface="Impact" charset="0"/>
              </a:rPr>
              <a:t>What is</a:t>
            </a:r>
          </a:p>
        </p:txBody>
      </p:sp>
      <p:sp>
        <p:nvSpPr>
          <p:cNvPr id="9219" name="Text Box 3"/>
          <p:cNvSpPr txBox="1">
            <a:spLocks noChangeArrowheads="1"/>
          </p:cNvSpPr>
          <p:nvPr/>
        </p:nvSpPr>
        <p:spPr bwMode="auto">
          <a:xfrm>
            <a:off x="2987824" y="260648"/>
            <a:ext cx="5915025" cy="16192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359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9pPr>
          </a:lstStyle>
          <a:p>
            <a:pPr>
              <a:lnSpc>
                <a:spcPct val="87000"/>
              </a:lnSpc>
              <a:buClrTx/>
              <a:buFontTx/>
              <a:buNone/>
            </a:pPr>
            <a:r>
              <a:rPr lang="en-CA" sz="8000" dirty="0">
                <a:solidFill>
                  <a:srgbClr val="5C8526"/>
                </a:solidFill>
                <a:latin typeface="Press Style" charset="0"/>
              </a:rPr>
              <a:t>ALCOHOL?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777875"/>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6600" dirty="0">
                <a:latin typeface="Impact"/>
                <a:cs typeface="Impact"/>
              </a:rPr>
              <a:t>Who uses alcohol?</a:t>
            </a:r>
            <a:br>
              <a:rPr lang="en-US" sz="6600" dirty="0">
                <a:latin typeface="Impact"/>
                <a:cs typeface="Impact"/>
              </a:rPr>
            </a:br>
            <a:endParaRPr lang="en-US" sz="6600" dirty="0">
              <a:latin typeface="Impact"/>
              <a:cs typeface="Impact"/>
            </a:endParaRPr>
          </a:p>
        </p:txBody>
      </p:sp>
      <p:sp>
        <p:nvSpPr>
          <p:cNvPr id="10242" name="Text Box 2"/>
          <p:cNvSpPr txBox="1">
            <a:spLocks noChangeArrowheads="1"/>
          </p:cNvSpPr>
          <p:nvPr/>
        </p:nvSpPr>
        <p:spPr bwMode="auto">
          <a:xfrm>
            <a:off x="395536" y="2060848"/>
            <a:ext cx="8229600" cy="28803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ClrTx/>
              <a:buFontTx/>
              <a:buNone/>
            </a:pPr>
            <a:endParaRPr lang="en-US" sz="3200" dirty="0">
              <a:latin typeface="Calibri" charset="0"/>
            </a:endParaRPr>
          </a:p>
          <a:p>
            <a:pPr marL="576262" indent="-571500" hangingPunct="1">
              <a:lnSpc>
                <a:spcPct val="100000"/>
              </a:lnSpc>
              <a:spcBef>
                <a:spcPts val="638"/>
              </a:spcBef>
              <a:spcAft>
                <a:spcPts val="1425"/>
              </a:spcAft>
              <a:buSzPct val="45000"/>
              <a:buFont typeface="Arial"/>
              <a:buChar char="•"/>
            </a:pPr>
            <a:r>
              <a:rPr lang="en-US" sz="3600" dirty="0">
                <a:latin typeface="Press Style"/>
                <a:cs typeface="Press Style"/>
              </a:rPr>
              <a:t>Most Canadian adults drink alcohol, and do so responsibly. But because alcohol is a drug, there may be risks if you drink any amount of alcohol.</a:t>
            </a:r>
          </a:p>
          <a:p>
            <a:pPr hangingPunct="1">
              <a:lnSpc>
                <a:spcPct val="100000"/>
              </a:lnSpc>
              <a:spcBef>
                <a:spcPts val="638"/>
              </a:spcBef>
              <a:spcAft>
                <a:spcPts val="1425"/>
              </a:spcAft>
              <a:buClrTx/>
              <a:buFontTx/>
              <a:buNone/>
            </a:pPr>
            <a:endParaRPr lang="en-US" sz="32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67544" y="404664"/>
            <a:ext cx="82296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latin typeface="Impact" charset="0"/>
              </a:rPr>
              <a:t>Is alcohol addictive?</a:t>
            </a:r>
            <a:br>
              <a:rPr lang="en-US" sz="4400" dirty="0">
                <a:latin typeface="Impact" charset="0"/>
              </a:rPr>
            </a:br>
            <a:endParaRPr lang="en-US" sz="4400" dirty="0">
              <a:latin typeface="Impact" charset="0"/>
            </a:endParaRPr>
          </a:p>
        </p:txBody>
      </p:sp>
      <p:sp>
        <p:nvSpPr>
          <p:cNvPr id="11266" name="Text Box 2"/>
          <p:cNvSpPr txBox="1">
            <a:spLocks noChangeArrowheads="1"/>
          </p:cNvSpPr>
          <p:nvPr/>
        </p:nvSpPr>
        <p:spPr bwMode="auto">
          <a:xfrm>
            <a:off x="611560" y="1772816"/>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ＭＳ Ｐゴシック" charset="0"/>
                <a:cs typeface="Arial Unicode MS" charset="0"/>
              </a:defRPr>
            </a:lvl9pPr>
          </a:lstStyle>
          <a:p>
            <a:pPr hangingPunct="1">
              <a:lnSpc>
                <a:spcPct val="100000"/>
              </a:lnSpc>
              <a:spcBef>
                <a:spcPts val="638"/>
              </a:spcBef>
              <a:spcAft>
                <a:spcPts val="1425"/>
              </a:spcAft>
              <a:buSzPct val="45000"/>
              <a:buFont typeface="Arial" charset="0"/>
              <a:buChar char="•"/>
            </a:pPr>
            <a:r>
              <a:rPr lang="en-US" sz="3600" dirty="0">
                <a:latin typeface="Press Style"/>
                <a:cs typeface="Press Style"/>
              </a:rPr>
              <a:t>Yes, alcohol can be addictive. </a:t>
            </a:r>
          </a:p>
          <a:p>
            <a:pPr hangingPunct="1">
              <a:lnSpc>
                <a:spcPct val="100000"/>
              </a:lnSpc>
              <a:spcBef>
                <a:spcPts val="638"/>
              </a:spcBef>
              <a:spcAft>
                <a:spcPts val="1425"/>
              </a:spcAft>
              <a:buSzPct val="45000"/>
              <a:buFont typeface="Arial" charset="0"/>
              <a:buChar char="•"/>
            </a:pPr>
            <a:r>
              <a:rPr lang="en-US" sz="3600" dirty="0">
                <a:latin typeface="Press Style"/>
                <a:cs typeface="Press Style"/>
              </a:rPr>
              <a:t>People with an addiction may have difficulty stopping by themselves, even it they want to, and even if other negative effects (such as financial or other personal problems) begin to outweigh the positive effects. </a:t>
            </a:r>
            <a:endParaRPr lang="en-US" sz="2800" dirty="0">
              <a:latin typeface="Calibr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68760"/>
            <a:ext cx="7704856" cy="4714880"/>
          </a:xfrm>
          <a:prstGeom prst="rect">
            <a:avLst/>
          </a:prstGeom>
        </p:spPr>
        <p:txBody>
          <a:bodyPr wrap="square">
            <a:spAutoFit/>
          </a:bodyPr>
          <a:lstStyle/>
          <a:p>
            <a:pPr marL="571500" indent="-571500" hangingPunct="1">
              <a:lnSpc>
                <a:spcPct val="100000"/>
              </a:lnSpc>
              <a:spcBef>
                <a:spcPts val="638"/>
              </a:spcBef>
              <a:spcAft>
                <a:spcPts val="1425"/>
              </a:spcAft>
              <a:buSzPct val="45000"/>
              <a:buFont typeface="Arial"/>
              <a:buChar char="•"/>
            </a:pPr>
            <a:r>
              <a:rPr lang="en-US" sz="3600" dirty="0">
                <a:solidFill>
                  <a:srgbClr val="000000"/>
                </a:solidFill>
                <a:latin typeface="Press Style"/>
                <a:cs typeface="Press Style"/>
              </a:rPr>
              <a:t>About one person in 20 who drinks is dependent on alcohol. </a:t>
            </a:r>
          </a:p>
          <a:p>
            <a:pPr marL="571500" indent="-571500" hangingPunct="1">
              <a:lnSpc>
                <a:spcPct val="100000"/>
              </a:lnSpc>
              <a:spcBef>
                <a:spcPts val="638"/>
              </a:spcBef>
              <a:spcAft>
                <a:spcPts val="1425"/>
              </a:spcAft>
              <a:buSzPct val="45000"/>
              <a:buFont typeface="Arial"/>
              <a:buChar char="•"/>
            </a:pPr>
            <a:r>
              <a:rPr lang="en-US" sz="3600" dirty="0">
                <a:solidFill>
                  <a:schemeClr val="tx1"/>
                </a:solidFill>
                <a:latin typeface="Press Style"/>
                <a:cs typeface="Press Style"/>
              </a:rPr>
              <a:t>Alcohol dependence can also cause major problem with friends, family, school, work, emotional and mental health, the law and money!</a:t>
            </a:r>
          </a:p>
          <a:p>
            <a:pPr hangingPunct="1">
              <a:lnSpc>
                <a:spcPct val="100000"/>
              </a:lnSpc>
              <a:spcBef>
                <a:spcPts val="638"/>
              </a:spcBef>
              <a:spcAft>
                <a:spcPts val="1425"/>
              </a:spcAft>
              <a:buClrTx/>
              <a:buFontTx/>
              <a:buNone/>
            </a:pPr>
            <a:endParaRPr lang="en-US" sz="1400" dirty="0">
              <a:latin typeface="Calibri" charset="0"/>
            </a:endParaRPr>
          </a:p>
        </p:txBody>
      </p:sp>
    </p:spTree>
    <p:extLst>
      <p:ext uri="{BB962C8B-B14F-4D97-AF65-F5344CB8AC3E}">
        <p14:creationId xmlns:p14="http://schemas.microsoft.com/office/powerpoint/2010/main" val="25709794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Arial Unicode MS"/>
      </a:majorFont>
      <a:minorFont>
        <a:latin typeface="Calibri"/>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Arial Unicode MS"/>
      </a:majorFont>
      <a:minorFont>
        <a:latin typeface="Calibri"/>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35178</TotalTime>
  <Words>2054</Words>
  <Application>Microsoft Macintosh PowerPoint</Application>
  <PresentationFormat>On-screen Show (4:3)</PresentationFormat>
  <Paragraphs>242</Paragraphs>
  <Slides>43</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Adobe Caslon Pro Bold</vt:lpstr>
      <vt:lpstr>Arial</vt:lpstr>
      <vt:lpstr>Calibri</vt:lpstr>
      <vt:lpstr>Impact</vt:lpstr>
      <vt:lpstr>Press Style</vt:lpstr>
      <vt:lpstr>Times New Roman</vt:lpstr>
      <vt:lpstr>Verdana</vt:lpstr>
      <vt:lpstr>Office Theme</vt:lpstr>
      <vt:lpstr>Office Theme</vt:lpstr>
      <vt:lpstr>PowerPoint Presentation</vt:lpstr>
      <vt:lpstr>PowerPoint Presentation</vt:lpstr>
      <vt:lpstr>People abuse drugs for many reasons: </vt:lpstr>
      <vt:lpstr>PowerPoint Presentation</vt:lpstr>
      <vt:lpstr>PowerPoint Presentation</vt:lpstr>
      <vt:lpstr>PowerPoint Presentation</vt:lpstr>
      <vt:lpstr>Who uses alcohol? </vt:lpstr>
      <vt:lpstr>Is alcohol addictive? </vt:lpstr>
      <vt:lpstr>PowerPoint Presentation</vt:lpstr>
      <vt:lpstr>Did you know that: 1 glass of wine, or 1 beer, or 1 shot is the same as  1 standard drink? </vt:lpstr>
      <vt:lpstr>How does alcohol make you feel? </vt:lpstr>
      <vt:lpstr>Alcohol can make people aggressive. For others, drinking can depress them or make them more depressed.   When people are intoxicated (drunk), they may: </vt:lpstr>
      <vt:lpstr>PowerPoint Presentation</vt:lpstr>
      <vt:lpstr>Is alcohol  </vt:lpstr>
      <vt:lpstr>What is </vt:lpstr>
      <vt:lpstr>Long-term effects of alcohol use may include: </vt:lpstr>
      <vt:lpstr>Women who drink </vt:lpstr>
      <vt:lpstr>Alcohol and athletics </vt:lpstr>
      <vt:lpstr>Abrupt withdrawal effects </vt:lpstr>
      <vt:lpstr> Is alcohol legal? </vt:lpstr>
      <vt:lpstr>         Or FALSE     </vt:lpstr>
      <vt:lpstr>ANSWERS</vt:lpstr>
      <vt:lpstr>What is</vt:lpstr>
      <vt:lpstr>What does marijuana look like? </vt:lpstr>
      <vt:lpstr>Who uses marijuana?</vt:lpstr>
      <vt:lpstr>Can you get addicted to </vt:lpstr>
      <vt:lpstr>Is marijuana  </vt:lpstr>
      <vt:lpstr>PowerPoint Presentation</vt:lpstr>
      <vt:lpstr>Short term effects of marijuana use may include: </vt:lpstr>
      <vt:lpstr>Long term effects of marijuana use may include: </vt:lpstr>
      <vt:lpstr>PowerPoint Presentation</vt:lpstr>
      <vt:lpstr>PowerPoint Presentation</vt:lpstr>
      <vt:lpstr>What are</vt:lpstr>
      <vt:lpstr>What do they look like?</vt:lpstr>
      <vt:lpstr>PowerPoint Presentation</vt:lpstr>
      <vt:lpstr>Is inhalant  </vt:lpstr>
      <vt:lpstr>Long-term effects of inhalant use may include: </vt:lpstr>
      <vt:lpstr>What are the signs of inhalant use? </vt:lpstr>
      <vt:lpstr>PowerPoint Presentation</vt:lpstr>
      <vt:lpstr>PowerPoint Presentation</vt:lpstr>
      <vt:lpstr>What can you do to help someone who is using marijuana, inhalants or other drugs?</vt:lpstr>
      <vt:lpstr>How can I get help? </vt:lpstr>
      <vt:lpstr>Here are some other contacts for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Cecil Guerin</cp:lastModifiedBy>
  <cp:revision>19</cp:revision>
  <cp:lastPrinted>1601-01-01T00:00:00Z</cp:lastPrinted>
  <dcterms:created xsi:type="dcterms:W3CDTF">1601-01-01T00:00:00Z</dcterms:created>
  <dcterms:modified xsi:type="dcterms:W3CDTF">2021-03-17T18:20:40Z</dcterms:modified>
</cp:coreProperties>
</file>