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Karoll" charset="1" panose="00000000000000000000"/>
      <p:regular r:id="rId18"/>
    </p:embeddedFont>
    <p:embeddedFont>
      <p:font typeface="Canva Sans Bold" charset="1" panose="020B0803030501040103"/>
      <p:regular r:id="rId19"/>
    </p:embeddedFont>
    <p:embeddedFont>
      <p:font typeface="Canva Sans" charset="1" panose="020B0503030501040103"/>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jpeg" Type="http://schemas.openxmlformats.org/officeDocument/2006/relationships/image"/><Relationship Id="rId4" Target="../media/VAHNZ_GAsRk.mp4" Type="http://schemas.openxmlformats.org/officeDocument/2006/relationships/video"/><Relationship Id="rId5" Target="../media/VAHNZ_GAsRk.mp4" Type="http://schemas.microsoft.com/office/2007/relationships/media"/></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2399478" y="-536476"/>
            <a:ext cx="13489044" cy="8773499"/>
          </a:xfrm>
          <a:custGeom>
            <a:avLst/>
            <a:gdLst/>
            <a:ahLst/>
            <a:cxnLst/>
            <a:rect r="r" b="b" t="t" l="l"/>
            <a:pathLst>
              <a:path h="8773499" w="13489044">
                <a:moveTo>
                  <a:pt x="0" y="0"/>
                </a:moveTo>
                <a:lnTo>
                  <a:pt x="13489044" y="0"/>
                </a:lnTo>
                <a:lnTo>
                  <a:pt x="13489044" y="8773499"/>
                </a:lnTo>
                <a:lnTo>
                  <a:pt x="0" y="8773499"/>
                </a:lnTo>
                <a:lnTo>
                  <a:pt x="0" y="0"/>
                </a:lnTo>
                <a:close/>
              </a:path>
            </a:pathLst>
          </a:custGeom>
          <a:blipFill>
            <a:blip r:embed="rId3"/>
            <a:stretch>
              <a:fillRect l="0" t="0" r="0" b="0"/>
            </a:stretch>
          </a:blipFill>
        </p:spPr>
      </p:sp>
      <p:sp>
        <p:nvSpPr>
          <p:cNvPr name="Freeform 4" id="4"/>
          <p:cNvSpPr/>
          <p:nvPr/>
        </p:nvSpPr>
        <p:spPr>
          <a:xfrm flipH="false" flipV="false" rot="0">
            <a:off x="5311673" y="2395379"/>
            <a:ext cx="7315200" cy="3769836"/>
          </a:xfrm>
          <a:custGeom>
            <a:avLst/>
            <a:gdLst/>
            <a:ahLst/>
            <a:cxnLst/>
            <a:rect r="r" b="b" t="t" l="l"/>
            <a:pathLst>
              <a:path h="3769836" w="7315200">
                <a:moveTo>
                  <a:pt x="0" y="0"/>
                </a:moveTo>
                <a:lnTo>
                  <a:pt x="7315200" y="0"/>
                </a:lnTo>
                <a:lnTo>
                  <a:pt x="7315200" y="3769836"/>
                </a:lnTo>
                <a:lnTo>
                  <a:pt x="0" y="37698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311673" y="6165215"/>
            <a:ext cx="7315200" cy="365760"/>
          </a:xfrm>
          <a:custGeom>
            <a:avLst/>
            <a:gdLst/>
            <a:ahLst/>
            <a:cxnLst/>
            <a:rect r="r" b="b" t="t" l="l"/>
            <a:pathLst>
              <a:path h="365760" w="7315200">
                <a:moveTo>
                  <a:pt x="0" y="0"/>
                </a:moveTo>
                <a:lnTo>
                  <a:pt x="7315200" y="0"/>
                </a:lnTo>
                <a:lnTo>
                  <a:pt x="7315200" y="365760"/>
                </a:lnTo>
                <a:lnTo>
                  <a:pt x="0" y="3657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6399979" y="6464300"/>
            <a:ext cx="5377755" cy="636905"/>
          </a:xfrm>
          <a:prstGeom prst="rect">
            <a:avLst/>
          </a:prstGeom>
        </p:spPr>
        <p:txBody>
          <a:bodyPr anchor="t" rtlCol="false" tIns="0" lIns="0" bIns="0" rIns="0">
            <a:spAutoFit/>
          </a:bodyPr>
          <a:lstStyle/>
          <a:p>
            <a:pPr algn="ctr">
              <a:lnSpc>
                <a:spcPts val="5320"/>
              </a:lnSpc>
            </a:pPr>
            <a:r>
              <a:rPr lang="en-US" sz="3800">
                <a:solidFill>
                  <a:srgbClr val="000000"/>
                </a:solidFill>
                <a:latin typeface="Karoll"/>
                <a:ea typeface="Karoll"/>
                <a:cs typeface="Karoll"/>
                <a:sym typeface="Karoll"/>
              </a:rPr>
              <a:t>Uvangaujunga - Lesson 3 </a:t>
            </a:r>
          </a:p>
        </p:txBody>
      </p:sp>
      <p:sp>
        <p:nvSpPr>
          <p:cNvPr name="TextBox 7" id="7"/>
          <p:cNvSpPr txBox="true"/>
          <p:nvPr/>
        </p:nvSpPr>
        <p:spPr>
          <a:xfrm rot="0">
            <a:off x="7627959" y="6994601"/>
            <a:ext cx="2682627" cy="712470"/>
          </a:xfrm>
          <a:prstGeom prst="rect">
            <a:avLst/>
          </a:prstGeom>
        </p:spPr>
        <p:txBody>
          <a:bodyPr anchor="t" rtlCol="false" tIns="0" lIns="0" bIns="0" rIns="0">
            <a:spAutoFit/>
          </a:bodyPr>
          <a:lstStyle/>
          <a:p>
            <a:pPr algn="ctr">
              <a:lnSpc>
                <a:spcPts val="5880"/>
              </a:lnSpc>
            </a:pPr>
            <a:r>
              <a:rPr lang="en-US" sz="4200">
                <a:solidFill>
                  <a:srgbClr val="000000"/>
                </a:solidFill>
                <a:latin typeface="Karoll"/>
                <a:ea typeface="Karoll"/>
                <a:cs typeface="Karoll"/>
                <a:sym typeface="Karoll"/>
              </a:rPr>
              <a:t>Acceptance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283686" y="971550"/>
            <a:ext cx="3720629" cy="537845"/>
          </a:xfrm>
          <a:prstGeom prst="rect">
            <a:avLst/>
          </a:prstGeom>
        </p:spPr>
        <p:txBody>
          <a:bodyPr anchor="t" rtlCol="false" tIns="0" lIns="0" bIns="0" rIns="0">
            <a:spAutoFit/>
          </a:bodyPr>
          <a:lstStyle/>
          <a:p>
            <a:pPr algn="ctr">
              <a:lnSpc>
                <a:spcPts val="4480"/>
              </a:lnSpc>
            </a:pPr>
            <a:r>
              <a:rPr lang="en-US" sz="3200" b="true">
                <a:solidFill>
                  <a:srgbClr val="000000"/>
                </a:solidFill>
                <a:latin typeface="Canva Sans Bold"/>
                <a:ea typeface="Canva Sans Bold"/>
                <a:cs typeface="Canva Sans Bold"/>
                <a:sym typeface="Canva Sans Bold"/>
              </a:rPr>
              <a:t>National Supports </a:t>
            </a:r>
          </a:p>
        </p:txBody>
      </p:sp>
      <p:sp>
        <p:nvSpPr>
          <p:cNvPr name="TextBox 4" id="4"/>
          <p:cNvSpPr txBox="true"/>
          <p:nvPr/>
        </p:nvSpPr>
        <p:spPr>
          <a:xfrm rot="0">
            <a:off x="1028700" y="1745193"/>
            <a:ext cx="16230600" cy="4598670"/>
          </a:xfrm>
          <a:prstGeom prst="rect">
            <a:avLst/>
          </a:prstGeom>
        </p:spPr>
        <p:txBody>
          <a:bodyPr anchor="t" rtlCol="false" tIns="0" lIns="0" bIns="0" rIns="0">
            <a:spAutoFit/>
          </a:bodyPr>
          <a:lstStyle/>
          <a:p>
            <a:pPr algn="ctr">
              <a:lnSpc>
                <a:spcPts val="3640"/>
              </a:lnSpc>
            </a:pPr>
            <a:r>
              <a:rPr lang="en-US" sz="2600">
                <a:solidFill>
                  <a:srgbClr val="000000"/>
                </a:solidFill>
                <a:latin typeface="Canva Sans"/>
                <a:ea typeface="Canva Sans"/>
                <a:cs typeface="Canva Sans"/>
                <a:sym typeface="Canva Sans"/>
              </a:rPr>
              <a:t>Tr</a:t>
            </a:r>
            <a:r>
              <a:rPr lang="en-US" sz="2600">
                <a:solidFill>
                  <a:srgbClr val="000000"/>
                </a:solidFill>
                <a:latin typeface="Canva Sans"/>
                <a:ea typeface="Canva Sans"/>
                <a:cs typeface="Canva Sans"/>
                <a:sym typeface="Canva Sans"/>
              </a:rPr>
              <a:t>ans Lifeline: </a:t>
            </a:r>
          </a:p>
          <a:p>
            <a:pPr algn="ctr">
              <a:lnSpc>
                <a:spcPts val="3640"/>
              </a:lnSpc>
            </a:pPr>
            <a:r>
              <a:rPr lang="en-US" sz="2600">
                <a:solidFill>
                  <a:srgbClr val="000000"/>
                </a:solidFill>
                <a:latin typeface="Canva Sans"/>
                <a:ea typeface="Canva Sans"/>
                <a:cs typeface="Canva Sans"/>
                <a:sym typeface="Canva Sans"/>
              </a:rPr>
              <a:t>Call 1-877-330-6366 </a:t>
            </a:r>
          </a:p>
          <a:p>
            <a:pPr algn="ctr">
              <a:lnSpc>
                <a:spcPts val="3640"/>
              </a:lnSpc>
            </a:pPr>
          </a:p>
          <a:p>
            <a:pPr algn="ctr">
              <a:lnSpc>
                <a:spcPts val="3640"/>
              </a:lnSpc>
            </a:pPr>
            <a:r>
              <a:rPr lang="en-US" sz="2600">
                <a:solidFill>
                  <a:srgbClr val="000000"/>
                </a:solidFill>
                <a:latin typeface="Canva Sans"/>
                <a:ea typeface="Canva Sans"/>
                <a:cs typeface="Canva Sans"/>
                <a:sym typeface="Canva Sans"/>
              </a:rPr>
              <a:t>LGBT Youth Line: </a:t>
            </a:r>
          </a:p>
          <a:p>
            <a:pPr algn="ctr">
              <a:lnSpc>
                <a:spcPts val="3640"/>
              </a:lnSpc>
            </a:pPr>
            <a:r>
              <a:rPr lang="en-US" sz="2600">
                <a:solidFill>
                  <a:srgbClr val="000000"/>
                </a:solidFill>
                <a:latin typeface="Canva Sans"/>
                <a:ea typeface="Canva Sans"/>
                <a:cs typeface="Canva Sans"/>
                <a:sym typeface="Canva Sans"/>
              </a:rPr>
              <a:t>Call 1-800-268-9688 or text 647-694-4275 for youth up to age 29.</a:t>
            </a:r>
          </a:p>
          <a:p>
            <a:pPr algn="ctr">
              <a:lnSpc>
                <a:spcPts val="3640"/>
              </a:lnSpc>
            </a:pPr>
          </a:p>
          <a:p>
            <a:pPr algn="ctr">
              <a:lnSpc>
                <a:spcPts val="3640"/>
              </a:lnSpc>
            </a:pPr>
            <a:r>
              <a:rPr lang="en-US" sz="2600">
                <a:solidFill>
                  <a:srgbClr val="000000"/>
                </a:solidFill>
                <a:latin typeface="Canva Sans"/>
                <a:ea typeface="Canva Sans"/>
                <a:cs typeface="Canva Sans"/>
                <a:sym typeface="Canva Sans"/>
              </a:rPr>
              <a:t>Kids Help Phone: </a:t>
            </a:r>
          </a:p>
          <a:p>
            <a:pPr algn="ctr">
              <a:lnSpc>
                <a:spcPts val="3640"/>
              </a:lnSpc>
            </a:pPr>
            <a:r>
              <a:rPr lang="en-US" sz="2600">
                <a:solidFill>
                  <a:srgbClr val="000000"/>
                </a:solidFill>
                <a:latin typeface="Canva Sans"/>
                <a:ea typeface="Canva Sans"/>
                <a:cs typeface="Canva Sans"/>
                <a:sym typeface="Canva Sans"/>
              </a:rPr>
              <a:t>Use the online chat at kidshelpphone.ca</a:t>
            </a:r>
          </a:p>
          <a:p>
            <a:pPr algn="ctr">
              <a:lnSpc>
                <a:spcPts val="3640"/>
              </a:lnSpc>
            </a:pPr>
            <a:r>
              <a:rPr lang="en-US" sz="2600">
                <a:solidFill>
                  <a:srgbClr val="000000"/>
                </a:solidFill>
                <a:latin typeface="Canva Sans"/>
                <a:ea typeface="Canva Sans"/>
                <a:cs typeface="Canva Sans"/>
                <a:sym typeface="Canva Sans"/>
              </a:rPr>
              <a:t>call 1-800-668-6868 or text CONNECT to 686868</a:t>
            </a:r>
          </a:p>
          <a:p>
            <a:pPr algn="ctr">
              <a:lnSpc>
                <a:spcPts val="3920"/>
              </a:lnSpc>
            </a:pPr>
          </a:p>
        </p:txBody>
      </p:sp>
      <p:grpSp>
        <p:nvGrpSpPr>
          <p:cNvPr name="Group 5" id="5"/>
          <p:cNvGrpSpPr/>
          <p:nvPr/>
        </p:nvGrpSpPr>
        <p:grpSpPr>
          <a:xfrm rot="0">
            <a:off x="6523106" y="6838466"/>
            <a:ext cx="4777070" cy="2663314"/>
            <a:chOff x="0" y="0"/>
            <a:chExt cx="6369427" cy="3551085"/>
          </a:xfrm>
        </p:grpSpPr>
        <p:sp>
          <p:nvSpPr>
            <p:cNvPr name="Freeform 6" id="6"/>
            <p:cNvSpPr/>
            <p:nvPr/>
          </p:nvSpPr>
          <p:spPr>
            <a:xfrm flipH="false" flipV="false" rot="0">
              <a:off x="3636706" y="3016049"/>
              <a:ext cx="2161528" cy="498331"/>
            </a:xfrm>
            <a:custGeom>
              <a:avLst/>
              <a:gdLst/>
              <a:ahLst/>
              <a:cxnLst/>
              <a:rect r="r" b="b" t="t" l="l"/>
              <a:pathLst>
                <a:path h="498331" w="2161528">
                  <a:moveTo>
                    <a:pt x="0" y="0"/>
                  </a:moveTo>
                  <a:lnTo>
                    <a:pt x="2161528" y="0"/>
                  </a:lnTo>
                  <a:lnTo>
                    <a:pt x="2161528" y="498331"/>
                  </a:lnTo>
                  <a:lnTo>
                    <a:pt x="0" y="498331"/>
                  </a:lnTo>
                  <a:lnTo>
                    <a:pt x="0" y="0"/>
                  </a:lnTo>
                  <a:close/>
                </a:path>
              </a:pathLst>
            </a:custGeom>
            <a:blipFill>
              <a:blip r:embed="rId3"/>
              <a:stretch>
                <a:fillRect l="-134716" t="-684366" r="-10203" b="-78208"/>
              </a:stretch>
            </a:blipFill>
          </p:spPr>
        </p:sp>
        <p:sp>
          <p:nvSpPr>
            <p:cNvPr name="Freeform 7" id="7"/>
            <p:cNvSpPr/>
            <p:nvPr/>
          </p:nvSpPr>
          <p:spPr>
            <a:xfrm flipH="false" flipV="false" rot="0">
              <a:off x="673835" y="3016049"/>
              <a:ext cx="1858161" cy="535036"/>
            </a:xfrm>
            <a:custGeom>
              <a:avLst/>
              <a:gdLst/>
              <a:ahLst/>
              <a:cxnLst/>
              <a:rect r="r" b="b" t="t" l="l"/>
              <a:pathLst>
                <a:path h="535036" w="1858161">
                  <a:moveTo>
                    <a:pt x="0" y="0"/>
                  </a:moveTo>
                  <a:lnTo>
                    <a:pt x="1858161" y="0"/>
                  </a:lnTo>
                  <a:lnTo>
                    <a:pt x="1858161" y="535036"/>
                  </a:lnTo>
                  <a:lnTo>
                    <a:pt x="0" y="535036"/>
                  </a:lnTo>
                  <a:lnTo>
                    <a:pt x="0" y="0"/>
                  </a:lnTo>
                  <a:close/>
                </a:path>
              </a:pathLst>
            </a:custGeom>
            <a:blipFill>
              <a:blip r:embed="rId3"/>
              <a:stretch>
                <a:fillRect l="-13851" t="-637416" r="-171054" b="-65983"/>
              </a:stretch>
            </a:blipFill>
          </p:spPr>
        </p:sp>
        <p:sp>
          <p:nvSpPr>
            <p:cNvPr name="Freeform 8" id="8"/>
            <p:cNvSpPr/>
            <p:nvPr/>
          </p:nvSpPr>
          <p:spPr>
            <a:xfrm flipH="false" flipV="false" rot="0">
              <a:off x="3058580" y="82901"/>
              <a:ext cx="3310846" cy="2359409"/>
            </a:xfrm>
            <a:custGeom>
              <a:avLst/>
              <a:gdLst/>
              <a:ahLst/>
              <a:cxnLst/>
              <a:rect r="r" b="b" t="t" l="l"/>
              <a:pathLst>
                <a:path h="2359409" w="3310846">
                  <a:moveTo>
                    <a:pt x="0" y="0"/>
                  </a:moveTo>
                  <a:lnTo>
                    <a:pt x="3310847" y="0"/>
                  </a:lnTo>
                  <a:lnTo>
                    <a:pt x="3310847" y="2359409"/>
                  </a:lnTo>
                  <a:lnTo>
                    <a:pt x="0" y="2359409"/>
                  </a:lnTo>
                  <a:lnTo>
                    <a:pt x="0" y="0"/>
                  </a:lnTo>
                  <a:close/>
                </a:path>
              </a:pathLst>
            </a:custGeom>
            <a:blipFill>
              <a:blip r:embed="rId4"/>
              <a:stretch>
                <a:fillRect l="-100000" t="-64380" r="0" b="-63647"/>
              </a:stretch>
            </a:blipFill>
          </p:spPr>
        </p:sp>
        <p:sp>
          <p:nvSpPr>
            <p:cNvPr name="Freeform 9" id="9"/>
            <p:cNvSpPr/>
            <p:nvPr/>
          </p:nvSpPr>
          <p:spPr>
            <a:xfrm flipH="false" flipV="false" rot="0">
              <a:off x="0" y="0"/>
              <a:ext cx="3427178" cy="2442310"/>
            </a:xfrm>
            <a:custGeom>
              <a:avLst/>
              <a:gdLst/>
              <a:ahLst/>
              <a:cxnLst/>
              <a:rect r="r" b="b" t="t" l="l"/>
              <a:pathLst>
                <a:path h="2442310" w="3427178">
                  <a:moveTo>
                    <a:pt x="0" y="0"/>
                  </a:moveTo>
                  <a:lnTo>
                    <a:pt x="3427178" y="0"/>
                  </a:lnTo>
                  <a:lnTo>
                    <a:pt x="3427178" y="2442310"/>
                  </a:lnTo>
                  <a:lnTo>
                    <a:pt x="0" y="2442310"/>
                  </a:lnTo>
                  <a:lnTo>
                    <a:pt x="0" y="0"/>
                  </a:lnTo>
                  <a:close/>
                </a:path>
              </a:pathLst>
            </a:custGeom>
            <a:blipFill>
              <a:blip r:embed="rId4"/>
              <a:stretch>
                <a:fillRect l="0" t="-62352" r="-99999" b="-65676"/>
              </a:stretch>
            </a:blipFill>
          </p:spPr>
        </p:sp>
      </p:grpSp>
      <p:sp>
        <p:nvSpPr>
          <p:cNvPr name="TextBox 10" id="10"/>
          <p:cNvSpPr txBox="true"/>
          <p:nvPr/>
        </p:nvSpPr>
        <p:spPr>
          <a:xfrm rot="0">
            <a:off x="6441095" y="6003820"/>
            <a:ext cx="5405810"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Isumajunnattiarniq App</a:t>
            </a:r>
            <a:r>
              <a:rPr lang="en-US" b="true" sz="3600">
                <a:solidFill>
                  <a:srgbClr val="000000"/>
                </a:solidFill>
                <a:latin typeface="Canva Sans Bold"/>
                <a:ea typeface="Canva Sans Bold"/>
                <a:cs typeface="Canva Sans Bold"/>
                <a:sym typeface="Canva Sans Bold"/>
              </a:rPr>
              <a: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2366479" y="2513180"/>
            <a:ext cx="13555042"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egale.ca for more free resources, tools, and information </a:t>
            </a:r>
          </a:p>
        </p:txBody>
      </p:sp>
      <p:sp>
        <p:nvSpPr>
          <p:cNvPr name="TextBox 4" id="4"/>
          <p:cNvSpPr txBox="true"/>
          <p:nvPr/>
        </p:nvSpPr>
        <p:spPr>
          <a:xfrm rot="0">
            <a:off x="4598397" y="3669324"/>
            <a:ext cx="8638803"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Inuusiq.com for more information</a:t>
            </a:r>
          </a:p>
        </p:txBody>
      </p:sp>
      <p:sp>
        <p:nvSpPr>
          <p:cNvPr name="Freeform 5" id="5"/>
          <p:cNvSpPr/>
          <p:nvPr/>
        </p:nvSpPr>
        <p:spPr>
          <a:xfrm flipH="false" flipV="false" rot="0">
            <a:off x="7037564" y="4891698"/>
            <a:ext cx="3760469" cy="3677840"/>
          </a:xfrm>
          <a:custGeom>
            <a:avLst/>
            <a:gdLst/>
            <a:ahLst/>
            <a:cxnLst/>
            <a:rect r="r" b="b" t="t" l="l"/>
            <a:pathLst>
              <a:path h="3677840" w="3760469">
                <a:moveTo>
                  <a:pt x="0" y="0"/>
                </a:moveTo>
                <a:lnTo>
                  <a:pt x="3760468" y="0"/>
                </a:lnTo>
                <a:lnTo>
                  <a:pt x="3760468" y="3677840"/>
                </a:lnTo>
                <a:lnTo>
                  <a:pt x="0" y="3677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5556461" y="4652327"/>
            <a:ext cx="7175078"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Thank you! Nakurmiik!</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828800" y="1028700"/>
            <a:ext cx="1463040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083847" y="2184832"/>
            <a:ext cx="4120307" cy="778510"/>
          </a:xfrm>
          <a:prstGeom prst="rect">
            <a:avLst/>
          </a:prstGeom>
        </p:spPr>
        <p:txBody>
          <a:bodyPr anchor="t" rtlCol="false" tIns="0" lIns="0" bIns="0" rIns="0">
            <a:spAutoFit/>
          </a:bodyPr>
          <a:lstStyle/>
          <a:p>
            <a:pPr algn="ctr">
              <a:lnSpc>
                <a:spcPts val="6440"/>
              </a:lnSpc>
              <a:spcBef>
                <a:spcPct val="0"/>
              </a:spcBef>
            </a:pPr>
            <a:r>
              <a:rPr lang="en-US" b="true" sz="4600">
                <a:solidFill>
                  <a:srgbClr val="000000"/>
                </a:solidFill>
                <a:latin typeface="Canva Sans Bold"/>
                <a:ea typeface="Canva Sans Bold"/>
                <a:cs typeface="Canva Sans Bold"/>
                <a:sym typeface="Canva Sans Bold"/>
              </a:rPr>
              <a:t>Learning goals</a:t>
            </a:r>
          </a:p>
        </p:txBody>
      </p:sp>
      <p:sp>
        <p:nvSpPr>
          <p:cNvPr name="TextBox 4" id="4"/>
          <p:cNvSpPr txBox="true"/>
          <p:nvPr/>
        </p:nvSpPr>
        <p:spPr>
          <a:xfrm rot="0">
            <a:off x="2816481" y="3424249"/>
            <a:ext cx="12655037" cy="3980180"/>
          </a:xfrm>
          <a:prstGeom prst="rect">
            <a:avLst/>
          </a:prstGeom>
        </p:spPr>
        <p:txBody>
          <a:bodyPr anchor="t" rtlCol="false" tIns="0" lIns="0" bIns="0" rIns="0">
            <a:spAutoFit/>
          </a:bodyPr>
          <a:lstStyle/>
          <a:p>
            <a:pPr algn="ctr">
              <a:lnSpc>
                <a:spcPts val="5320"/>
              </a:lnSpc>
              <a:spcBef>
                <a:spcPct val="0"/>
              </a:spcBef>
            </a:pPr>
            <a:r>
              <a:rPr lang="en-US" b="true" sz="3800">
                <a:solidFill>
                  <a:srgbClr val="000000"/>
                </a:solidFill>
                <a:latin typeface="Canva Sans Bold"/>
                <a:ea typeface="Canva Sans Bold"/>
                <a:cs typeface="Canva Sans Bold"/>
                <a:sym typeface="Canva Sans Bold"/>
              </a:rPr>
              <a:t>By the end of Lesson 3 participants can: </a:t>
            </a:r>
          </a:p>
          <a:p>
            <a:pPr algn="ctr">
              <a:lnSpc>
                <a:spcPts val="5320"/>
              </a:lnSpc>
              <a:spcBef>
                <a:spcPct val="0"/>
              </a:spcBef>
            </a:pP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I</a:t>
            </a:r>
            <a:r>
              <a:rPr lang="en-US" sz="3800">
                <a:solidFill>
                  <a:srgbClr val="000000"/>
                </a:solidFill>
                <a:latin typeface="Canva Sans"/>
                <a:ea typeface="Canva Sans"/>
                <a:cs typeface="Canva Sans"/>
                <a:sym typeface="Canva Sans"/>
              </a:rPr>
              <a:t>dentify the overall impacts of homophobia. </a:t>
            </a: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Identify 2 realistic actionable steps to make their community more inclusive</a:t>
            </a:r>
            <a:r>
              <a:rPr lang="en-US" sz="3800">
                <a:solidFill>
                  <a:srgbClr val="000000"/>
                </a:solidFill>
                <a:latin typeface="Canva Sans"/>
                <a:ea typeface="Canva Sans"/>
                <a:cs typeface="Canva Sans"/>
                <a:sym typeface="Canva Sans"/>
              </a:rPr>
              <a:t>.</a:t>
            </a:r>
          </a:p>
          <a:p>
            <a:pPr algn="l">
              <a:lnSpc>
                <a:spcPts val="5320"/>
              </a:lnSpc>
            </a:pPr>
          </a:p>
        </p:txBody>
      </p:sp>
      <p:sp>
        <p:nvSpPr>
          <p:cNvPr name="Freeform 5" id="5"/>
          <p:cNvSpPr/>
          <p:nvPr/>
        </p:nvSpPr>
        <p:spPr>
          <a:xfrm flipH="false" flipV="false" rot="0">
            <a:off x="1033037" y="1028700"/>
            <a:ext cx="4479184" cy="4479184"/>
          </a:xfrm>
          <a:custGeom>
            <a:avLst/>
            <a:gdLst/>
            <a:ahLst/>
            <a:cxnLst/>
            <a:rect r="r" b="b" t="t" l="l"/>
            <a:pathLst>
              <a:path h="4479184" w="4479184">
                <a:moveTo>
                  <a:pt x="0" y="0"/>
                </a:moveTo>
                <a:lnTo>
                  <a:pt x="4479185" y="0"/>
                </a:lnTo>
                <a:lnTo>
                  <a:pt x="4479185"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864002" y="2133766"/>
            <a:ext cx="3826520"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Acceptance</a:t>
            </a:r>
          </a:p>
        </p:txBody>
      </p:sp>
      <p:sp>
        <p:nvSpPr>
          <p:cNvPr name="TextBox 4" id="4"/>
          <p:cNvSpPr txBox="true"/>
          <p:nvPr/>
        </p:nvSpPr>
        <p:spPr>
          <a:xfrm rot="0">
            <a:off x="2031117" y="4153309"/>
            <a:ext cx="13907926" cy="2306954"/>
          </a:xfrm>
          <a:prstGeom prst="rect">
            <a:avLst/>
          </a:prstGeom>
        </p:spPr>
        <p:txBody>
          <a:bodyPr anchor="t" rtlCol="false" tIns="0" lIns="0" bIns="0" rIns="0">
            <a:spAutoFit/>
          </a:bodyPr>
          <a:lstStyle/>
          <a:p>
            <a:pPr algn="l" marL="712480" indent="-356240" lvl="1">
              <a:lnSpc>
                <a:spcPts val="4620"/>
              </a:lnSpc>
              <a:buFont typeface="Arial"/>
              <a:buChar char="•"/>
            </a:pPr>
            <a:r>
              <a:rPr lang="en-US" sz="3300">
                <a:solidFill>
                  <a:srgbClr val="000000"/>
                </a:solidFill>
                <a:latin typeface="Canva Sans"/>
                <a:ea typeface="Canva Sans"/>
                <a:cs typeface="Canva Sans"/>
                <a:sym typeface="Canva Sans"/>
              </a:rPr>
              <a:t>What did you think of this video? What were your first impressions?</a:t>
            </a:r>
          </a:p>
          <a:p>
            <a:pPr algn="l">
              <a:lnSpc>
                <a:spcPts val="4620"/>
              </a:lnSpc>
            </a:pPr>
          </a:p>
          <a:p>
            <a:pPr algn="l" marL="712480" indent="-356240" lvl="1">
              <a:lnSpc>
                <a:spcPts val="4620"/>
              </a:lnSpc>
              <a:buFont typeface="Arial"/>
              <a:buChar char="•"/>
            </a:pPr>
            <a:r>
              <a:rPr lang="en-US" sz="3300">
                <a:solidFill>
                  <a:srgbClr val="000000"/>
                </a:solidFill>
                <a:latin typeface="Canva Sans"/>
                <a:ea typeface="Canva Sans"/>
                <a:cs typeface="Canva Sans"/>
                <a:sym typeface="Canva Sans"/>
              </a:rPr>
              <a:t>How does this video relate to issues people face in real life? </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195058" y="1956382"/>
            <a:ext cx="3897883"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Canva Sans Bold"/>
                <a:ea typeface="Canva Sans Bold"/>
                <a:cs typeface="Canva Sans Bold"/>
                <a:sym typeface="Canva Sans Bold"/>
              </a:rPr>
              <a:t>Final Activity </a:t>
            </a:r>
          </a:p>
        </p:txBody>
      </p:sp>
      <p:sp>
        <p:nvSpPr>
          <p:cNvPr name="Freeform 4" id="4"/>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719706" y="2906191"/>
            <a:ext cx="14390614" cy="4781550"/>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Canva Sans"/>
                <a:ea typeface="Canva Sans"/>
                <a:cs typeface="Canva Sans"/>
                <a:sym typeface="Canva Sans"/>
              </a:rPr>
              <a:t>Going back to our discussions from previous weeks, take some time to t</a:t>
            </a:r>
            <a:r>
              <a:rPr lang="en-US" sz="3000">
                <a:solidFill>
                  <a:srgbClr val="000000"/>
                </a:solidFill>
                <a:latin typeface="Canva Sans"/>
                <a:ea typeface="Canva Sans"/>
                <a:cs typeface="Canva Sans"/>
                <a:sym typeface="Canva Sans"/>
              </a:rPr>
              <a:t>hink about allyship.</a:t>
            </a:r>
          </a:p>
          <a:p>
            <a:pPr algn="l">
              <a:lnSpc>
                <a:spcPts val="4200"/>
              </a:lnSpc>
            </a:pPr>
          </a:p>
          <a:p>
            <a:pPr algn="l" marL="647702" indent="-323851" lvl="1">
              <a:lnSpc>
                <a:spcPts val="4200"/>
              </a:lnSpc>
              <a:buFont typeface="Arial"/>
              <a:buChar char="•"/>
            </a:pPr>
            <a:r>
              <a:rPr lang="en-US" sz="3000">
                <a:solidFill>
                  <a:srgbClr val="000000"/>
                </a:solidFill>
                <a:latin typeface="Canva Sans"/>
                <a:ea typeface="Canva Sans"/>
                <a:cs typeface="Canva Sans"/>
                <a:sym typeface="Canva Sans"/>
              </a:rPr>
              <a:t> Imagine in an ideal world you have all the supports that you require. In this ideal world what are the supports in place in Nunavut? </a:t>
            </a:r>
          </a:p>
          <a:p>
            <a:pPr algn="l">
              <a:lnSpc>
                <a:spcPts val="4200"/>
              </a:lnSpc>
            </a:pPr>
          </a:p>
          <a:p>
            <a:pPr algn="l" marL="647702" indent="-323851" lvl="1">
              <a:lnSpc>
                <a:spcPts val="4200"/>
              </a:lnSpc>
              <a:buFont typeface="Arial"/>
              <a:buChar char="•"/>
            </a:pPr>
            <a:r>
              <a:rPr lang="en-US" sz="3000">
                <a:solidFill>
                  <a:srgbClr val="000000"/>
                </a:solidFill>
                <a:latin typeface="Canva Sans"/>
                <a:ea typeface="Canva Sans"/>
                <a:cs typeface="Canva Sans"/>
                <a:sym typeface="Canva Sans"/>
              </a:rPr>
              <a:t>You can name specific resources that exist, in Canada, or in the world or even create a resource that would be helpful. What would these resources offer to Nunavummiut belonging to the 2SLGBTQI+ community?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5788111" y="2607942"/>
            <a:ext cx="6711778" cy="5515861"/>
          </a:xfrm>
          <a:custGeom>
            <a:avLst/>
            <a:gdLst/>
            <a:ahLst/>
            <a:cxnLst/>
            <a:rect r="r" b="b" t="t" l="l"/>
            <a:pathLst>
              <a:path h="5515861" w="6711778">
                <a:moveTo>
                  <a:pt x="0" y="0"/>
                </a:moveTo>
                <a:lnTo>
                  <a:pt x="6711778" y="0"/>
                </a:lnTo>
                <a:lnTo>
                  <a:pt x="6711778" y="5515861"/>
                </a:lnTo>
                <a:lnTo>
                  <a:pt x="0" y="551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99376" y="3201617"/>
            <a:ext cx="14166983" cy="1725930"/>
          </a:xfrm>
          <a:prstGeom prst="rect">
            <a:avLst/>
          </a:prstGeom>
        </p:spPr>
        <p:txBody>
          <a:bodyPr anchor="t" rtlCol="false" tIns="0" lIns="0" bIns="0" rIns="0">
            <a:spAutoFit/>
          </a:bodyPr>
          <a:lstStyle/>
          <a:p>
            <a:pPr algn="l" marL="712470" indent="-356235" lvl="1">
              <a:lnSpc>
                <a:spcPts val="4620"/>
              </a:lnSpc>
              <a:buFont typeface="Arial"/>
              <a:buChar char="•"/>
            </a:pPr>
            <a:r>
              <a:rPr lang="en-US" sz="3300">
                <a:solidFill>
                  <a:srgbClr val="000000"/>
                </a:solidFill>
                <a:latin typeface="Canva Sans"/>
                <a:ea typeface="Canva Sans"/>
                <a:cs typeface="Canva Sans"/>
                <a:sym typeface="Canva Sans"/>
              </a:rPr>
              <a:t>Lastly, coming back to reality, w</a:t>
            </a:r>
            <a:r>
              <a:rPr lang="en-US" sz="3300">
                <a:solidFill>
                  <a:srgbClr val="000000"/>
                </a:solidFill>
                <a:latin typeface="Canva Sans"/>
                <a:ea typeface="Canva Sans"/>
                <a:cs typeface="Canva Sans"/>
                <a:sym typeface="Canva Sans"/>
              </a:rPr>
              <a:t>hat would taking action towards inclusivity look like? In your school, in your community, even amongst your peers?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950919" y="2381197"/>
            <a:ext cx="2386161"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Closing</a:t>
            </a:r>
          </a:p>
        </p:txBody>
      </p:sp>
      <p:sp>
        <p:nvSpPr>
          <p:cNvPr name="TextBox 4" id="4"/>
          <p:cNvSpPr txBox="true"/>
          <p:nvPr/>
        </p:nvSpPr>
        <p:spPr>
          <a:xfrm rot="0">
            <a:off x="3014931" y="3646621"/>
            <a:ext cx="12664744" cy="2887980"/>
          </a:xfrm>
          <a:prstGeom prst="rect">
            <a:avLst/>
          </a:prstGeom>
        </p:spPr>
        <p:txBody>
          <a:bodyPr anchor="t" rtlCol="false" tIns="0" lIns="0" bIns="0" rIns="0">
            <a:spAutoFit/>
          </a:bodyPr>
          <a:lstStyle/>
          <a:p>
            <a:pPr algn="just">
              <a:lnSpc>
                <a:spcPts val="4620"/>
              </a:lnSpc>
            </a:pPr>
            <a:r>
              <a:rPr lang="en-US" sz="3300">
                <a:solidFill>
                  <a:srgbClr val="000000"/>
                </a:solidFill>
                <a:latin typeface="Canva Sans"/>
                <a:ea typeface="Canva Sans"/>
                <a:cs typeface="Canva Sans"/>
                <a:sym typeface="Canva Sans"/>
              </a:rPr>
              <a:t>Thank you all for sharing your responses an</a:t>
            </a:r>
            <a:r>
              <a:rPr lang="en-US" sz="3300">
                <a:solidFill>
                  <a:srgbClr val="000000"/>
                </a:solidFill>
                <a:latin typeface="Canva Sans"/>
                <a:ea typeface="Canva Sans"/>
                <a:cs typeface="Canva Sans"/>
                <a:sym typeface="Canva Sans"/>
              </a:rPr>
              <a:t>d participating in this discussion. We have supports available, so if you feel like you need to speak with someone, there are resources listed on the resource cards provided or you can speak with the support person present. </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1093530"/>
            <a:ext cx="16230600" cy="537844"/>
          </a:xfrm>
          <a:prstGeom prst="rect">
            <a:avLst/>
          </a:prstGeom>
        </p:spPr>
        <p:txBody>
          <a:bodyPr anchor="t" rtlCol="false" tIns="0" lIns="0" bIns="0" rIns="0">
            <a:spAutoFit/>
          </a:bodyPr>
          <a:lstStyle/>
          <a:p>
            <a:pPr algn="ctr">
              <a:lnSpc>
                <a:spcPts val="4480"/>
              </a:lnSpc>
            </a:pPr>
            <a:r>
              <a:rPr lang="en-US" b="true" sz="3200">
                <a:solidFill>
                  <a:srgbClr val="000000"/>
                </a:solidFill>
                <a:latin typeface="Canva Sans Bold"/>
                <a:ea typeface="Canva Sans Bold"/>
                <a:cs typeface="Canva Sans Bold"/>
                <a:sym typeface="Canva Sans Bold"/>
              </a:rPr>
              <a:t>Territorial Supports </a:t>
            </a:r>
          </a:p>
        </p:txBody>
      </p:sp>
      <p:sp>
        <p:nvSpPr>
          <p:cNvPr name="TextBox 4" id="4"/>
          <p:cNvSpPr txBox="true"/>
          <p:nvPr/>
        </p:nvSpPr>
        <p:spPr>
          <a:xfrm rot="0">
            <a:off x="1028700" y="2222500"/>
            <a:ext cx="16230600" cy="7792720"/>
          </a:xfrm>
          <a:prstGeom prst="rect">
            <a:avLst/>
          </a:prstGeom>
        </p:spPr>
        <p:txBody>
          <a:bodyPr anchor="t" rtlCol="false" tIns="0" lIns="0" bIns="0" rIns="0">
            <a:spAutoFit/>
          </a:bodyPr>
          <a:lstStyle/>
          <a:p>
            <a:pPr algn="ctr">
              <a:lnSpc>
                <a:spcPts val="3079"/>
              </a:lnSpc>
            </a:pPr>
            <a:r>
              <a:rPr lang="en-US" sz="2199">
                <a:solidFill>
                  <a:srgbClr val="000000"/>
                </a:solidFill>
                <a:latin typeface="Canva Sans"/>
                <a:ea typeface="Canva Sans"/>
                <a:cs typeface="Canva Sans"/>
                <a:sym typeface="Canva Sans"/>
              </a:rPr>
              <a:t>The mental health nurse in your community</a:t>
            </a:r>
            <a:r>
              <a:rPr lang="en-US" sz="2199">
                <a:solidFill>
                  <a:srgbClr val="000000"/>
                </a:solidFill>
                <a:latin typeface="Canva Sans"/>
                <a:ea typeface="Canva Sans"/>
                <a:cs typeface="Canva Sans"/>
                <a:sym typeface="Canva Sans"/>
              </a:rPr>
              <a:t>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Your local Ilinniarvimmi Inuusilirijiit (school community counsellors)</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Wellness centres:</a:t>
            </a:r>
          </a:p>
          <a:p>
            <a:pPr algn="ctr">
              <a:lnSpc>
                <a:spcPts val="3079"/>
              </a:lnSpc>
            </a:pPr>
            <a:r>
              <a:rPr lang="en-US" sz="2199">
                <a:solidFill>
                  <a:srgbClr val="000000"/>
                </a:solidFill>
                <a:latin typeface="Canva Sans"/>
                <a:ea typeface="Canva Sans"/>
                <a:cs typeface="Canva Sans"/>
                <a:sym typeface="Canva Sans"/>
              </a:rPr>
              <a:t> Kitikmeot—Department of Healthy Living: 867-943-4670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Kivalliq—Pulaarvik Kablu Friendship Centre: 867-645-2600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Qikiqtani—Ilisaqsivik: 867-924-6565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Iqaluit—Tukisigiarvik: 867-979-2400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Kamatsiaqtut </a:t>
            </a:r>
            <a:r>
              <a:rPr lang="en-US" sz="2199">
                <a:solidFill>
                  <a:srgbClr val="000000"/>
                </a:solidFill>
                <a:latin typeface="Canva Sans"/>
                <a:ea typeface="Canva Sans"/>
                <a:cs typeface="Canva Sans"/>
                <a:sym typeface="Canva Sans"/>
              </a:rPr>
              <a:t>Helpline: </a:t>
            </a:r>
          </a:p>
          <a:p>
            <a:pPr algn="ctr">
              <a:lnSpc>
                <a:spcPts val="3079"/>
              </a:lnSpc>
            </a:pPr>
            <a:r>
              <a:rPr lang="en-US" sz="2199">
                <a:solidFill>
                  <a:srgbClr val="000000"/>
                </a:solidFill>
                <a:latin typeface="Canva Sans"/>
                <a:ea typeface="Canva Sans"/>
                <a:cs typeface="Canva Sans"/>
                <a:sym typeface="Canva Sans"/>
              </a:rPr>
              <a:t>Call 867-979-3333 or toll-free 1-800-265-3333</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Healing by Talking: </a:t>
            </a:r>
          </a:p>
          <a:p>
            <a:pPr algn="ctr">
              <a:lnSpc>
                <a:spcPts val="3079"/>
              </a:lnSpc>
            </a:pPr>
            <a:r>
              <a:rPr lang="en-US" sz="2199">
                <a:solidFill>
                  <a:srgbClr val="000000"/>
                </a:solidFill>
                <a:latin typeface="Canva Sans"/>
                <a:ea typeface="Canva Sans"/>
                <a:cs typeface="Canva Sans"/>
                <a:sym typeface="Canva Sans"/>
              </a:rPr>
              <a:t>Call 1-888-648-0070 or email healing@gov.nu.ca </a:t>
            </a:r>
          </a:p>
          <a:p>
            <a:pPr algn="ctr">
              <a:lnSpc>
                <a:spcPts val="3079"/>
              </a:lnSpc>
            </a:pPr>
          </a:p>
          <a:p>
            <a:pPr algn="ctr">
              <a:lnSpc>
                <a:spcPts val="307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DAHKyv4xN54</dc:identifier>
  <dcterms:modified xsi:type="dcterms:W3CDTF">2011-08-01T06:04:30Z</dcterms:modified>
  <cp:revision>1</cp:revision>
  <dc:title>Lesson 3</dc:title>
</cp:coreProperties>
</file>