
<file path=[Content_Types].xml><?xml version="1.0" encoding="utf-8"?>
<Types xmlns="http://schemas.openxmlformats.org/package/2006/content-types">
  <Default ContentType="application/x-fontdata" Extension="fntdata"/>
  <Default ContentType="image/jpeg" Extension="jpeg"/>
  <Default ContentType="video/mp4" Extension="mp4"/>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x="18288000" cy="10287000"/>
  <p:notesSz cx="6858000" cy="9144000"/>
  <p:embeddedFontLst>
    <p:embeddedFont>
      <p:font typeface="Karoll" charset="1" panose="00000000000000000000"/>
      <p:regular r:id="rId19"/>
    </p:embeddedFont>
    <p:embeddedFont>
      <p:font typeface="Canva Sans Bold" charset="1" panose="020B0803030501040103"/>
      <p:regular r:id="rId20"/>
    </p:embeddedFont>
    <p:embeddedFont>
      <p:font typeface="Canva Sans" charset="1" panose="020B0503030501040103"/>
      <p:regular r:id="rId21"/>
    </p:embeddedFont>
    <p:embeddedFont>
      <p:font typeface="Canva Sans Italics" charset="1" panose="020B0503030501040103"/>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3.png" Type="http://schemas.openxmlformats.org/officeDocument/2006/relationships/image"/><Relationship Id="rId4" Target="../media/image14.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7.png" Type="http://schemas.openxmlformats.org/officeDocument/2006/relationships/image"/><Relationship Id="rId4" Target="../media/image8.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9.jpeg" Type="http://schemas.openxmlformats.org/officeDocument/2006/relationships/image"/><Relationship Id="rId4" Target="../media/VAHNZ8JjTno.mp4" Type="http://schemas.openxmlformats.org/officeDocument/2006/relationships/video"/><Relationship Id="rId5" Target="../media/VAHNZ8JjTno.mp4" Type="http://schemas.microsoft.com/office/2007/relationships/media"/></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7.png" Type="http://schemas.openxmlformats.org/officeDocument/2006/relationships/image"/><Relationship Id="rId4" Target="../media/image8.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7.png" Type="http://schemas.openxmlformats.org/officeDocument/2006/relationships/image"/><Relationship Id="rId4" Target="../media/image8.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0.png" Type="http://schemas.openxmlformats.org/officeDocument/2006/relationships/image"/><Relationship Id="rId4" Target="../media/image11.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7.png" Type="http://schemas.openxmlformats.org/officeDocument/2006/relationships/image"/><Relationship Id="rId4" Target="../media/image8.svg" Type="http://schemas.openxmlformats.org/officeDocument/2006/relationships/image"/><Relationship Id="rId5" Target="../media/image12.jpeg" Type="http://schemas.openxmlformats.org/officeDocument/2006/relationships/image"/><Relationship Id="rId6" Target="https://www.youtube.com/watch?v=-MM7hM-Q_QM" TargetMode="External" Type="http://schemas.openxmlformats.org/officeDocument/2006/relationships/video"/></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7.png" Type="http://schemas.openxmlformats.org/officeDocument/2006/relationships/image"/><Relationship Id="rId4" Target="../media/image8.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7.png" Type="http://schemas.openxmlformats.org/officeDocument/2006/relationships/image"/><Relationship Id="rId4" Target="../media/image8.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Freeform 3" id="3"/>
          <p:cNvSpPr/>
          <p:nvPr/>
        </p:nvSpPr>
        <p:spPr>
          <a:xfrm flipH="false" flipV="false" rot="0">
            <a:off x="2399478" y="-536476"/>
            <a:ext cx="13489044" cy="8773499"/>
          </a:xfrm>
          <a:custGeom>
            <a:avLst/>
            <a:gdLst/>
            <a:ahLst/>
            <a:cxnLst/>
            <a:rect r="r" b="b" t="t" l="l"/>
            <a:pathLst>
              <a:path h="8773499" w="13489044">
                <a:moveTo>
                  <a:pt x="0" y="0"/>
                </a:moveTo>
                <a:lnTo>
                  <a:pt x="13489044" y="0"/>
                </a:lnTo>
                <a:lnTo>
                  <a:pt x="13489044" y="8773499"/>
                </a:lnTo>
                <a:lnTo>
                  <a:pt x="0" y="8773499"/>
                </a:lnTo>
                <a:lnTo>
                  <a:pt x="0" y="0"/>
                </a:lnTo>
                <a:close/>
              </a:path>
            </a:pathLst>
          </a:custGeom>
          <a:blipFill>
            <a:blip r:embed="rId3"/>
            <a:stretch>
              <a:fillRect l="0" t="0" r="0" b="0"/>
            </a:stretch>
          </a:blipFill>
        </p:spPr>
      </p:sp>
      <p:sp>
        <p:nvSpPr>
          <p:cNvPr name="Freeform 4" id="4"/>
          <p:cNvSpPr/>
          <p:nvPr/>
        </p:nvSpPr>
        <p:spPr>
          <a:xfrm flipH="false" flipV="false" rot="0">
            <a:off x="5311673" y="2415709"/>
            <a:ext cx="7315200" cy="3769836"/>
          </a:xfrm>
          <a:custGeom>
            <a:avLst/>
            <a:gdLst/>
            <a:ahLst/>
            <a:cxnLst/>
            <a:rect r="r" b="b" t="t" l="l"/>
            <a:pathLst>
              <a:path h="3769836" w="7315200">
                <a:moveTo>
                  <a:pt x="0" y="0"/>
                </a:moveTo>
                <a:lnTo>
                  <a:pt x="7315200" y="0"/>
                </a:lnTo>
                <a:lnTo>
                  <a:pt x="7315200" y="3769836"/>
                </a:lnTo>
                <a:lnTo>
                  <a:pt x="0" y="376983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5311673" y="6317691"/>
            <a:ext cx="7315200" cy="365760"/>
          </a:xfrm>
          <a:custGeom>
            <a:avLst/>
            <a:gdLst/>
            <a:ahLst/>
            <a:cxnLst/>
            <a:rect r="r" b="b" t="t" l="l"/>
            <a:pathLst>
              <a:path h="365760" w="7315200">
                <a:moveTo>
                  <a:pt x="0" y="0"/>
                </a:moveTo>
                <a:lnTo>
                  <a:pt x="7315200" y="0"/>
                </a:lnTo>
                <a:lnTo>
                  <a:pt x="7315200" y="365760"/>
                </a:lnTo>
                <a:lnTo>
                  <a:pt x="0" y="36576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TextBox 6" id="6"/>
          <p:cNvSpPr txBox="true"/>
          <p:nvPr/>
        </p:nvSpPr>
        <p:spPr>
          <a:xfrm rot="0">
            <a:off x="6284637" y="6433896"/>
            <a:ext cx="5369272" cy="636905"/>
          </a:xfrm>
          <a:prstGeom prst="rect">
            <a:avLst/>
          </a:prstGeom>
        </p:spPr>
        <p:txBody>
          <a:bodyPr anchor="t" rtlCol="false" tIns="0" lIns="0" bIns="0" rIns="0">
            <a:spAutoFit/>
          </a:bodyPr>
          <a:lstStyle/>
          <a:p>
            <a:pPr algn="ctr">
              <a:lnSpc>
                <a:spcPts val="5320"/>
              </a:lnSpc>
            </a:pPr>
            <a:r>
              <a:rPr lang="en-US" sz="3800">
                <a:solidFill>
                  <a:srgbClr val="000000"/>
                </a:solidFill>
                <a:latin typeface="Karoll"/>
                <a:ea typeface="Karoll"/>
                <a:cs typeface="Karoll"/>
                <a:sym typeface="Karoll"/>
              </a:rPr>
              <a:t>Uvangaujunga - Lesson 2 </a:t>
            </a:r>
          </a:p>
        </p:txBody>
      </p:sp>
      <p:sp>
        <p:nvSpPr>
          <p:cNvPr name="TextBox 7" id="7"/>
          <p:cNvSpPr txBox="true"/>
          <p:nvPr/>
        </p:nvSpPr>
        <p:spPr>
          <a:xfrm rot="0">
            <a:off x="7998393" y="6994601"/>
            <a:ext cx="1941761" cy="712471"/>
          </a:xfrm>
          <a:prstGeom prst="rect">
            <a:avLst/>
          </a:prstGeom>
        </p:spPr>
        <p:txBody>
          <a:bodyPr anchor="t" rtlCol="false" tIns="0" lIns="0" bIns="0" rIns="0">
            <a:spAutoFit/>
          </a:bodyPr>
          <a:lstStyle/>
          <a:p>
            <a:pPr algn="ctr">
              <a:lnSpc>
                <a:spcPts val="5879"/>
              </a:lnSpc>
            </a:pPr>
            <a:r>
              <a:rPr lang="en-US" sz="4199">
                <a:solidFill>
                  <a:srgbClr val="000000"/>
                </a:solidFill>
                <a:latin typeface="Karoll"/>
                <a:ea typeface="Karoll"/>
                <a:cs typeface="Karoll"/>
                <a:sym typeface="Karoll"/>
              </a:rPr>
              <a:t>Allyship</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TextBox 3" id="3"/>
          <p:cNvSpPr txBox="true"/>
          <p:nvPr/>
        </p:nvSpPr>
        <p:spPr>
          <a:xfrm rot="0">
            <a:off x="1028700" y="971550"/>
            <a:ext cx="16230600" cy="537844"/>
          </a:xfrm>
          <a:prstGeom prst="rect">
            <a:avLst/>
          </a:prstGeom>
        </p:spPr>
        <p:txBody>
          <a:bodyPr anchor="t" rtlCol="false" tIns="0" lIns="0" bIns="0" rIns="0">
            <a:spAutoFit/>
          </a:bodyPr>
          <a:lstStyle/>
          <a:p>
            <a:pPr algn="ctr">
              <a:lnSpc>
                <a:spcPts val="4480"/>
              </a:lnSpc>
            </a:pPr>
            <a:r>
              <a:rPr lang="en-US" b="true" sz="3200">
                <a:solidFill>
                  <a:srgbClr val="000000"/>
                </a:solidFill>
                <a:latin typeface="Canva Sans Bold"/>
                <a:ea typeface="Canva Sans Bold"/>
                <a:cs typeface="Canva Sans Bold"/>
                <a:sym typeface="Canva Sans Bold"/>
              </a:rPr>
              <a:t>Territorial Supports </a:t>
            </a:r>
          </a:p>
        </p:txBody>
      </p:sp>
      <p:sp>
        <p:nvSpPr>
          <p:cNvPr name="TextBox 4" id="4"/>
          <p:cNvSpPr txBox="true"/>
          <p:nvPr/>
        </p:nvSpPr>
        <p:spPr>
          <a:xfrm rot="0">
            <a:off x="1028700" y="1924251"/>
            <a:ext cx="16230600" cy="7792720"/>
          </a:xfrm>
          <a:prstGeom prst="rect">
            <a:avLst/>
          </a:prstGeom>
        </p:spPr>
        <p:txBody>
          <a:bodyPr anchor="t" rtlCol="false" tIns="0" lIns="0" bIns="0" rIns="0">
            <a:spAutoFit/>
          </a:bodyPr>
          <a:lstStyle/>
          <a:p>
            <a:pPr algn="ctr">
              <a:lnSpc>
                <a:spcPts val="3079"/>
              </a:lnSpc>
            </a:pPr>
            <a:r>
              <a:rPr lang="en-US" sz="2199">
                <a:solidFill>
                  <a:srgbClr val="000000"/>
                </a:solidFill>
                <a:latin typeface="Canva Sans"/>
                <a:ea typeface="Canva Sans"/>
                <a:cs typeface="Canva Sans"/>
                <a:sym typeface="Canva Sans"/>
              </a:rPr>
              <a:t>The mental health nurse in your community</a:t>
            </a:r>
            <a:r>
              <a:rPr lang="en-US" sz="2199">
                <a:solidFill>
                  <a:srgbClr val="000000"/>
                </a:solidFill>
                <a:latin typeface="Canva Sans"/>
                <a:ea typeface="Canva Sans"/>
                <a:cs typeface="Canva Sans"/>
                <a:sym typeface="Canva Sans"/>
              </a:rPr>
              <a:t> </a:t>
            </a:r>
          </a:p>
          <a:p>
            <a:pPr algn="ctr">
              <a:lnSpc>
                <a:spcPts val="3079"/>
              </a:lnSpc>
            </a:pPr>
          </a:p>
          <a:p>
            <a:pPr algn="ctr">
              <a:lnSpc>
                <a:spcPts val="3079"/>
              </a:lnSpc>
            </a:pPr>
            <a:r>
              <a:rPr lang="en-US" sz="2199">
                <a:solidFill>
                  <a:srgbClr val="000000"/>
                </a:solidFill>
                <a:latin typeface="Canva Sans"/>
                <a:ea typeface="Canva Sans"/>
                <a:cs typeface="Canva Sans"/>
                <a:sym typeface="Canva Sans"/>
              </a:rPr>
              <a:t>Your local Ilinniarvimmi Inuusilirijiit (school community counsellors)</a:t>
            </a:r>
          </a:p>
          <a:p>
            <a:pPr algn="ctr">
              <a:lnSpc>
                <a:spcPts val="3079"/>
              </a:lnSpc>
            </a:pPr>
          </a:p>
          <a:p>
            <a:pPr algn="ctr">
              <a:lnSpc>
                <a:spcPts val="3079"/>
              </a:lnSpc>
            </a:pPr>
            <a:r>
              <a:rPr lang="en-US" sz="2199">
                <a:solidFill>
                  <a:srgbClr val="000000"/>
                </a:solidFill>
                <a:latin typeface="Canva Sans"/>
                <a:ea typeface="Canva Sans"/>
                <a:cs typeface="Canva Sans"/>
                <a:sym typeface="Canva Sans"/>
              </a:rPr>
              <a:t>Wellness centres:</a:t>
            </a:r>
          </a:p>
          <a:p>
            <a:pPr algn="ctr">
              <a:lnSpc>
                <a:spcPts val="3079"/>
              </a:lnSpc>
            </a:pPr>
            <a:r>
              <a:rPr lang="en-US" sz="2199">
                <a:solidFill>
                  <a:srgbClr val="000000"/>
                </a:solidFill>
                <a:latin typeface="Canva Sans"/>
                <a:ea typeface="Canva Sans"/>
                <a:cs typeface="Canva Sans"/>
                <a:sym typeface="Canva Sans"/>
              </a:rPr>
              <a:t> Kitikmeot—Department of Healthy Living: 867-943-4670</a:t>
            </a:r>
          </a:p>
          <a:p>
            <a:pPr algn="ctr">
              <a:lnSpc>
                <a:spcPts val="3079"/>
              </a:lnSpc>
            </a:pPr>
          </a:p>
          <a:p>
            <a:pPr algn="ctr">
              <a:lnSpc>
                <a:spcPts val="3079"/>
              </a:lnSpc>
            </a:pPr>
            <a:r>
              <a:rPr lang="en-US" sz="2199">
                <a:solidFill>
                  <a:srgbClr val="000000"/>
                </a:solidFill>
                <a:latin typeface="Canva Sans"/>
                <a:ea typeface="Canva Sans"/>
                <a:cs typeface="Canva Sans"/>
                <a:sym typeface="Canva Sans"/>
              </a:rPr>
              <a:t> Kivalliq—Pulaarvik Kablu Friendship Centre: 867-645-2600 </a:t>
            </a:r>
          </a:p>
          <a:p>
            <a:pPr algn="ctr">
              <a:lnSpc>
                <a:spcPts val="3079"/>
              </a:lnSpc>
            </a:pPr>
          </a:p>
          <a:p>
            <a:pPr algn="ctr">
              <a:lnSpc>
                <a:spcPts val="3079"/>
              </a:lnSpc>
            </a:pPr>
            <a:r>
              <a:rPr lang="en-US" sz="2199">
                <a:solidFill>
                  <a:srgbClr val="000000"/>
                </a:solidFill>
                <a:latin typeface="Canva Sans"/>
                <a:ea typeface="Canva Sans"/>
                <a:cs typeface="Canva Sans"/>
                <a:sym typeface="Canva Sans"/>
              </a:rPr>
              <a:t>Qikiqtani—Ilisaqsivik: 867-924-6565 </a:t>
            </a:r>
          </a:p>
          <a:p>
            <a:pPr algn="ctr">
              <a:lnSpc>
                <a:spcPts val="3079"/>
              </a:lnSpc>
            </a:pPr>
          </a:p>
          <a:p>
            <a:pPr algn="ctr">
              <a:lnSpc>
                <a:spcPts val="3079"/>
              </a:lnSpc>
            </a:pPr>
            <a:r>
              <a:rPr lang="en-US" sz="2199">
                <a:solidFill>
                  <a:srgbClr val="000000"/>
                </a:solidFill>
                <a:latin typeface="Canva Sans"/>
                <a:ea typeface="Canva Sans"/>
                <a:cs typeface="Canva Sans"/>
                <a:sym typeface="Canva Sans"/>
              </a:rPr>
              <a:t> Iqaluit—Tukisigiarvik: 867-979-2400</a:t>
            </a:r>
          </a:p>
          <a:p>
            <a:pPr algn="ctr">
              <a:lnSpc>
                <a:spcPts val="3079"/>
              </a:lnSpc>
            </a:pPr>
          </a:p>
          <a:p>
            <a:pPr algn="ctr">
              <a:lnSpc>
                <a:spcPts val="3079"/>
              </a:lnSpc>
            </a:pPr>
            <a:r>
              <a:rPr lang="en-US" sz="2199">
                <a:solidFill>
                  <a:srgbClr val="000000"/>
                </a:solidFill>
                <a:latin typeface="Canva Sans"/>
                <a:ea typeface="Canva Sans"/>
                <a:cs typeface="Canva Sans"/>
                <a:sym typeface="Canva Sans"/>
              </a:rPr>
              <a:t>Kamatsiaqtut </a:t>
            </a:r>
            <a:r>
              <a:rPr lang="en-US" sz="2199">
                <a:solidFill>
                  <a:srgbClr val="000000"/>
                </a:solidFill>
                <a:latin typeface="Canva Sans"/>
                <a:ea typeface="Canva Sans"/>
                <a:cs typeface="Canva Sans"/>
                <a:sym typeface="Canva Sans"/>
              </a:rPr>
              <a:t>Helpline: </a:t>
            </a:r>
          </a:p>
          <a:p>
            <a:pPr algn="ctr">
              <a:lnSpc>
                <a:spcPts val="3079"/>
              </a:lnSpc>
            </a:pPr>
            <a:r>
              <a:rPr lang="en-US" sz="2199">
                <a:solidFill>
                  <a:srgbClr val="000000"/>
                </a:solidFill>
                <a:latin typeface="Canva Sans"/>
                <a:ea typeface="Canva Sans"/>
                <a:cs typeface="Canva Sans"/>
                <a:sym typeface="Canva Sans"/>
              </a:rPr>
              <a:t>Call 867-979-3333 or toll-free 1-800-265-3333</a:t>
            </a:r>
          </a:p>
          <a:p>
            <a:pPr algn="ctr">
              <a:lnSpc>
                <a:spcPts val="3079"/>
              </a:lnSpc>
            </a:pPr>
          </a:p>
          <a:p>
            <a:pPr algn="ctr">
              <a:lnSpc>
                <a:spcPts val="3079"/>
              </a:lnSpc>
            </a:pPr>
            <a:r>
              <a:rPr lang="en-US" sz="2199">
                <a:solidFill>
                  <a:srgbClr val="000000"/>
                </a:solidFill>
                <a:latin typeface="Canva Sans"/>
                <a:ea typeface="Canva Sans"/>
                <a:cs typeface="Canva Sans"/>
                <a:sym typeface="Canva Sans"/>
              </a:rPr>
              <a:t>Healing by Talking: </a:t>
            </a:r>
          </a:p>
          <a:p>
            <a:pPr algn="ctr">
              <a:lnSpc>
                <a:spcPts val="3079"/>
              </a:lnSpc>
            </a:pPr>
            <a:r>
              <a:rPr lang="en-US" sz="2199">
                <a:solidFill>
                  <a:srgbClr val="000000"/>
                </a:solidFill>
                <a:latin typeface="Canva Sans"/>
                <a:ea typeface="Canva Sans"/>
                <a:cs typeface="Canva Sans"/>
                <a:sym typeface="Canva Sans"/>
              </a:rPr>
              <a:t>Call 1-888-648-0070 or email healing@gov.nu.ca </a:t>
            </a:r>
          </a:p>
          <a:p>
            <a:pPr algn="ctr">
              <a:lnSpc>
                <a:spcPts val="3079"/>
              </a:lnSpc>
            </a:pPr>
          </a:p>
          <a:p>
            <a:pPr algn="ctr">
              <a:lnSpc>
                <a:spcPts val="3079"/>
              </a:lnSpc>
            </a:pP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TextBox 3" id="3"/>
          <p:cNvSpPr txBox="true"/>
          <p:nvPr/>
        </p:nvSpPr>
        <p:spPr>
          <a:xfrm rot="0">
            <a:off x="7283686" y="1848587"/>
            <a:ext cx="3720629" cy="537845"/>
          </a:xfrm>
          <a:prstGeom prst="rect">
            <a:avLst/>
          </a:prstGeom>
        </p:spPr>
        <p:txBody>
          <a:bodyPr anchor="t" rtlCol="false" tIns="0" lIns="0" bIns="0" rIns="0">
            <a:spAutoFit/>
          </a:bodyPr>
          <a:lstStyle/>
          <a:p>
            <a:pPr algn="ctr">
              <a:lnSpc>
                <a:spcPts val="4480"/>
              </a:lnSpc>
            </a:pPr>
            <a:r>
              <a:rPr lang="en-US" sz="3200" b="true">
                <a:solidFill>
                  <a:srgbClr val="000000"/>
                </a:solidFill>
                <a:latin typeface="Canva Sans Bold"/>
                <a:ea typeface="Canva Sans Bold"/>
                <a:cs typeface="Canva Sans Bold"/>
                <a:sym typeface="Canva Sans Bold"/>
              </a:rPr>
              <a:t>National Supports </a:t>
            </a:r>
          </a:p>
        </p:txBody>
      </p:sp>
      <p:sp>
        <p:nvSpPr>
          <p:cNvPr name="TextBox 4" id="4"/>
          <p:cNvSpPr txBox="true"/>
          <p:nvPr/>
        </p:nvSpPr>
        <p:spPr>
          <a:xfrm rot="0">
            <a:off x="1028700" y="3254778"/>
            <a:ext cx="16230600" cy="5434330"/>
          </a:xfrm>
          <a:prstGeom prst="rect">
            <a:avLst/>
          </a:prstGeom>
        </p:spPr>
        <p:txBody>
          <a:bodyPr anchor="t" rtlCol="false" tIns="0" lIns="0" bIns="0" rIns="0">
            <a:spAutoFit/>
          </a:bodyPr>
          <a:lstStyle/>
          <a:p>
            <a:pPr algn="ctr">
              <a:lnSpc>
                <a:spcPts val="3920"/>
              </a:lnSpc>
            </a:pPr>
            <a:r>
              <a:rPr lang="en-US" sz="2800">
                <a:solidFill>
                  <a:srgbClr val="000000"/>
                </a:solidFill>
                <a:latin typeface="Canva Sans"/>
                <a:ea typeface="Canva Sans"/>
                <a:cs typeface="Canva Sans"/>
                <a:sym typeface="Canva Sans"/>
              </a:rPr>
              <a:t>Tr</a:t>
            </a:r>
            <a:r>
              <a:rPr lang="en-US" sz="2800">
                <a:solidFill>
                  <a:srgbClr val="000000"/>
                </a:solidFill>
                <a:latin typeface="Canva Sans"/>
                <a:ea typeface="Canva Sans"/>
                <a:cs typeface="Canva Sans"/>
                <a:sym typeface="Canva Sans"/>
              </a:rPr>
              <a:t>ans Lifeline: </a:t>
            </a:r>
          </a:p>
          <a:p>
            <a:pPr algn="ctr">
              <a:lnSpc>
                <a:spcPts val="3920"/>
              </a:lnSpc>
            </a:pPr>
            <a:r>
              <a:rPr lang="en-US" sz="2800">
                <a:solidFill>
                  <a:srgbClr val="000000"/>
                </a:solidFill>
                <a:latin typeface="Canva Sans"/>
                <a:ea typeface="Canva Sans"/>
                <a:cs typeface="Canva Sans"/>
                <a:sym typeface="Canva Sans"/>
              </a:rPr>
              <a:t>Call 1-877-330-6366 </a:t>
            </a:r>
          </a:p>
          <a:p>
            <a:pPr algn="ctr">
              <a:lnSpc>
                <a:spcPts val="3920"/>
              </a:lnSpc>
            </a:pPr>
          </a:p>
          <a:p>
            <a:pPr algn="ctr">
              <a:lnSpc>
                <a:spcPts val="3920"/>
              </a:lnSpc>
            </a:pPr>
            <a:r>
              <a:rPr lang="en-US" sz="2800">
                <a:solidFill>
                  <a:srgbClr val="000000"/>
                </a:solidFill>
                <a:latin typeface="Canva Sans"/>
                <a:ea typeface="Canva Sans"/>
                <a:cs typeface="Canva Sans"/>
                <a:sym typeface="Canva Sans"/>
              </a:rPr>
              <a:t>LGBT Youth Line: </a:t>
            </a:r>
          </a:p>
          <a:p>
            <a:pPr algn="ctr">
              <a:lnSpc>
                <a:spcPts val="3920"/>
              </a:lnSpc>
            </a:pPr>
            <a:r>
              <a:rPr lang="en-US" sz="2800">
                <a:solidFill>
                  <a:srgbClr val="000000"/>
                </a:solidFill>
                <a:latin typeface="Canva Sans"/>
                <a:ea typeface="Canva Sans"/>
                <a:cs typeface="Canva Sans"/>
                <a:sym typeface="Canva Sans"/>
              </a:rPr>
              <a:t>Call 1-800-268-9688 or text 647-694-4275 for youth up to age 29.</a:t>
            </a:r>
          </a:p>
          <a:p>
            <a:pPr algn="ctr">
              <a:lnSpc>
                <a:spcPts val="3920"/>
              </a:lnSpc>
            </a:pPr>
          </a:p>
          <a:p>
            <a:pPr algn="ctr">
              <a:lnSpc>
                <a:spcPts val="3920"/>
              </a:lnSpc>
            </a:pPr>
            <a:r>
              <a:rPr lang="en-US" sz="2800">
                <a:solidFill>
                  <a:srgbClr val="000000"/>
                </a:solidFill>
                <a:latin typeface="Canva Sans"/>
                <a:ea typeface="Canva Sans"/>
                <a:cs typeface="Canva Sans"/>
                <a:sym typeface="Canva Sans"/>
              </a:rPr>
              <a:t>Kids Help Phone: </a:t>
            </a:r>
          </a:p>
          <a:p>
            <a:pPr algn="ctr">
              <a:lnSpc>
                <a:spcPts val="3920"/>
              </a:lnSpc>
            </a:pPr>
            <a:r>
              <a:rPr lang="en-US" sz="2800">
                <a:solidFill>
                  <a:srgbClr val="000000"/>
                </a:solidFill>
                <a:latin typeface="Canva Sans"/>
                <a:ea typeface="Canva Sans"/>
                <a:cs typeface="Canva Sans"/>
                <a:sym typeface="Canva Sans"/>
              </a:rPr>
              <a:t>Use the online chat at kidshelpphone.ca</a:t>
            </a:r>
          </a:p>
          <a:p>
            <a:pPr algn="ctr">
              <a:lnSpc>
                <a:spcPts val="3920"/>
              </a:lnSpc>
            </a:pPr>
            <a:r>
              <a:rPr lang="en-US" sz="2800">
                <a:solidFill>
                  <a:srgbClr val="000000"/>
                </a:solidFill>
                <a:latin typeface="Canva Sans"/>
                <a:ea typeface="Canva Sans"/>
                <a:cs typeface="Canva Sans"/>
                <a:sym typeface="Canva Sans"/>
              </a:rPr>
              <a:t>call 1-800-668-6868 or text CONNECT to 686868</a:t>
            </a:r>
          </a:p>
          <a:p>
            <a:pPr algn="ctr">
              <a:lnSpc>
                <a:spcPts val="3920"/>
              </a:lnSpc>
            </a:pPr>
          </a:p>
          <a:p>
            <a:pPr algn="ctr">
              <a:lnSpc>
                <a:spcPts val="3920"/>
              </a:lnSpc>
            </a:pP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TextBox 3" id="3"/>
          <p:cNvSpPr txBox="true"/>
          <p:nvPr/>
        </p:nvSpPr>
        <p:spPr>
          <a:xfrm rot="0">
            <a:off x="2366479" y="2513180"/>
            <a:ext cx="13555042" cy="613409"/>
          </a:xfrm>
          <a:prstGeom prst="rect">
            <a:avLst/>
          </a:prstGeom>
        </p:spPr>
        <p:txBody>
          <a:bodyPr anchor="t" rtlCol="false" tIns="0" lIns="0" bIns="0" rIns="0">
            <a:spAutoFit/>
          </a:bodyPr>
          <a:lstStyle/>
          <a:p>
            <a:pPr algn="ctr">
              <a:lnSpc>
                <a:spcPts val="5040"/>
              </a:lnSpc>
              <a:spcBef>
                <a:spcPct val="0"/>
              </a:spcBef>
            </a:pPr>
            <a:r>
              <a:rPr lang="en-US" b="true" sz="3600">
                <a:solidFill>
                  <a:srgbClr val="000000"/>
                </a:solidFill>
                <a:latin typeface="Canva Sans Bold"/>
                <a:ea typeface="Canva Sans Bold"/>
                <a:cs typeface="Canva Sans Bold"/>
                <a:sym typeface="Canva Sans Bold"/>
              </a:rPr>
              <a:t>Visit egale.ca for more free resources, tools, and information </a:t>
            </a:r>
          </a:p>
        </p:txBody>
      </p:sp>
      <p:sp>
        <p:nvSpPr>
          <p:cNvPr name="TextBox 4" id="4"/>
          <p:cNvSpPr txBox="true"/>
          <p:nvPr/>
        </p:nvSpPr>
        <p:spPr>
          <a:xfrm rot="0">
            <a:off x="4598397" y="3669324"/>
            <a:ext cx="8638803" cy="613409"/>
          </a:xfrm>
          <a:prstGeom prst="rect">
            <a:avLst/>
          </a:prstGeom>
        </p:spPr>
        <p:txBody>
          <a:bodyPr anchor="t" rtlCol="false" tIns="0" lIns="0" bIns="0" rIns="0">
            <a:spAutoFit/>
          </a:bodyPr>
          <a:lstStyle/>
          <a:p>
            <a:pPr algn="ctr">
              <a:lnSpc>
                <a:spcPts val="5040"/>
              </a:lnSpc>
              <a:spcBef>
                <a:spcPct val="0"/>
              </a:spcBef>
            </a:pPr>
            <a:r>
              <a:rPr lang="en-US" b="true" sz="3600">
                <a:solidFill>
                  <a:srgbClr val="000000"/>
                </a:solidFill>
                <a:latin typeface="Canva Sans Bold"/>
                <a:ea typeface="Canva Sans Bold"/>
                <a:cs typeface="Canva Sans Bold"/>
                <a:sym typeface="Canva Sans Bold"/>
              </a:rPr>
              <a:t>Visit Inuusiq.com for more information</a:t>
            </a:r>
          </a:p>
        </p:txBody>
      </p:sp>
      <p:sp>
        <p:nvSpPr>
          <p:cNvPr name="Freeform 5" id="5"/>
          <p:cNvSpPr/>
          <p:nvPr/>
        </p:nvSpPr>
        <p:spPr>
          <a:xfrm flipH="false" flipV="false" rot="0">
            <a:off x="7037564" y="4891698"/>
            <a:ext cx="3760469" cy="3677840"/>
          </a:xfrm>
          <a:custGeom>
            <a:avLst/>
            <a:gdLst/>
            <a:ahLst/>
            <a:cxnLst/>
            <a:rect r="r" b="b" t="t" l="l"/>
            <a:pathLst>
              <a:path h="3677840" w="3760469">
                <a:moveTo>
                  <a:pt x="0" y="0"/>
                </a:moveTo>
                <a:lnTo>
                  <a:pt x="3760468" y="0"/>
                </a:lnTo>
                <a:lnTo>
                  <a:pt x="3760468" y="3677840"/>
                </a:lnTo>
                <a:lnTo>
                  <a:pt x="0" y="367784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TextBox 3" id="3"/>
          <p:cNvSpPr txBox="true"/>
          <p:nvPr/>
        </p:nvSpPr>
        <p:spPr>
          <a:xfrm rot="0">
            <a:off x="5556461" y="4652327"/>
            <a:ext cx="7175078" cy="887095"/>
          </a:xfrm>
          <a:prstGeom prst="rect">
            <a:avLst/>
          </a:prstGeom>
        </p:spPr>
        <p:txBody>
          <a:bodyPr anchor="t" rtlCol="false" tIns="0" lIns="0" bIns="0" rIns="0">
            <a:spAutoFit/>
          </a:bodyPr>
          <a:lstStyle/>
          <a:p>
            <a:pPr algn="ctr">
              <a:lnSpc>
                <a:spcPts val="7279"/>
              </a:lnSpc>
            </a:pPr>
            <a:r>
              <a:rPr lang="en-US" sz="5199" b="true">
                <a:solidFill>
                  <a:srgbClr val="000000"/>
                </a:solidFill>
                <a:latin typeface="Canva Sans Bold"/>
                <a:ea typeface="Canva Sans Bold"/>
                <a:cs typeface="Canva Sans Bold"/>
                <a:sym typeface="Canva Sans Bold"/>
              </a:rPr>
              <a:t>Thank you! Nakurmiik!</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TextBox 3" id="3"/>
          <p:cNvSpPr txBox="true"/>
          <p:nvPr/>
        </p:nvSpPr>
        <p:spPr>
          <a:xfrm rot="0">
            <a:off x="7083847" y="2144171"/>
            <a:ext cx="4120307" cy="778510"/>
          </a:xfrm>
          <a:prstGeom prst="rect">
            <a:avLst/>
          </a:prstGeom>
        </p:spPr>
        <p:txBody>
          <a:bodyPr anchor="t" rtlCol="false" tIns="0" lIns="0" bIns="0" rIns="0">
            <a:spAutoFit/>
          </a:bodyPr>
          <a:lstStyle/>
          <a:p>
            <a:pPr algn="ctr">
              <a:lnSpc>
                <a:spcPts val="6440"/>
              </a:lnSpc>
              <a:spcBef>
                <a:spcPct val="0"/>
              </a:spcBef>
            </a:pPr>
            <a:r>
              <a:rPr lang="en-US" b="true" sz="4600">
                <a:solidFill>
                  <a:srgbClr val="000000"/>
                </a:solidFill>
                <a:latin typeface="Canva Sans Bold"/>
                <a:ea typeface="Canva Sans Bold"/>
                <a:cs typeface="Canva Sans Bold"/>
                <a:sym typeface="Canva Sans Bold"/>
              </a:rPr>
              <a:t>Learning goals</a:t>
            </a:r>
          </a:p>
        </p:txBody>
      </p:sp>
      <p:sp>
        <p:nvSpPr>
          <p:cNvPr name="TextBox 4" id="4"/>
          <p:cNvSpPr txBox="true"/>
          <p:nvPr/>
        </p:nvSpPr>
        <p:spPr>
          <a:xfrm rot="0">
            <a:off x="2816481" y="3424249"/>
            <a:ext cx="12655037" cy="4646930"/>
          </a:xfrm>
          <a:prstGeom prst="rect">
            <a:avLst/>
          </a:prstGeom>
        </p:spPr>
        <p:txBody>
          <a:bodyPr anchor="t" rtlCol="false" tIns="0" lIns="0" bIns="0" rIns="0">
            <a:spAutoFit/>
          </a:bodyPr>
          <a:lstStyle/>
          <a:p>
            <a:pPr algn="ctr">
              <a:lnSpc>
                <a:spcPts val="5320"/>
              </a:lnSpc>
              <a:spcBef>
                <a:spcPct val="0"/>
              </a:spcBef>
            </a:pPr>
            <a:r>
              <a:rPr lang="en-US" b="true" sz="3800">
                <a:solidFill>
                  <a:srgbClr val="000000"/>
                </a:solidFill>
                <a:latin typeface="Canva Sans Bold"/>
                <a:ea typeface="Canva Sans Bold"/>
                <a:cs typeface="Canva Sans Bold"/>
                <a:sym typeface="Canva Sans Bold"/>
              </a:rPr>
              <a:t>By the end of Lesson 2 participants can: </a:t>
            </a:r>
          </a:p>
          <a:p>
            <a:pPr algn="ctr">
              <a:lnSpc>
                <a:spcPts val="5320"/>
              </a:lnSpc>
              <a:spcBef>
                <a:spcPct val="0"/>
              </a:spcBef>
            </a:pPr>
          </a:p>
          <a:p>
            <a:pPr algn="l" marL="820421" indent="-410210" lvl="1">
              <a:lnSpc>
                <a:spcPts val="5320"/>
              </a:lnSpc>
              <a:buFont typeface="Arial"/>
              <a:buChar char="•"/>
            </a:pPr>
            <a:r>
              <a:rPr lang="en-US" sz="3800">
                <a:solidFill>
                  <a:srgbClr val="000000"/>
                </a:solidFill>
                <a:latin typeface="Canva Sans"/>
                <a:ea typeface="Canva Sans"/>
                <a:cs typeface="Canva Sans"/>
                <a:sym typeface="Canva Sans"/>
              </a:rPr>
              <a:t>Define allyship and can identify at least 2 ways of being an ally.</a:t>
            </a:r>
          </a:p>
          <a:p>
            <a:pPr algn="l" marL="820421" indent="-410210" lvl="1">
              <a:lnSpc>
                <a:spcPts val="5320"/>
              </a:lnSpc>
              <a:buFont typeface="Arial"/>
              <a:buChar char="•"/>
            </a:pPr>
            <a:r>
              <a:rPr lang="en-US" sz="3800">
                <a:solidFill>
                  <a:srgbClr val="000000"/>
                </a:solidFill>
                <a:latin typeface="Canva Sans"/>
                <a:ea typeface="Canva Sans"/>
                <a:cs typeface="Canva Sans"/>
                <a:sym typeface="Canva Sans"/>
              </a:rPr>
              <a:t>Explain stigma and its negative impacts.</a:t>
            </a:r>
          </a:p>
          <a:p>
            <a:pPr algn="l" marL="820421" indent="-410210" lvl="1">
              <a:lnSpc>
                <a:spcPts val="5320"/>
              </a:lnSpc>
              <a:buFont typeface="Arial"/>
              <a:buChar char="•"/>
            </a:pPr>
            <a:r>
              <a:rPr lang="en-US" sz="3800">
                <a:solidFill>
                  <a:srgbClr val="000000"/>
                </a:solidFill>
                <a:latin typeface="Canva Sans"/>
                <a:ea typeface="Canva Sans"/>
                <a:cs typeface="Canva Sans"/>
                <a:sym typeface="Canva Sans"/>
              </a:rPr>
              <a:t>Explain the connection between one’s identity and their community.</a:t>
            </a:r>
          </a:p>
        </p:txBody>
      </p:sp>
      <p:sp>
        <p:nvSpPr>
          <p:cNvPr name="Freeform 5" id="5"/>
          <p:cNvSpPr/>
          <p:nvPr/>
        </p:nvSpPr>
        <p:spPr>
          <a:xfrm flipH="false" flipV="false" rot="0">
            <a:off x="1033037" y="1028700"/>
            <a:ext cx="4479184" cy="4479184"/>
          </a:xfrm>
          <a:custGeom>
            <a:avLst/>
            <a:gdLst/>
            <a:ahLst/>
            <a:cxnLst/>
            <a:rect r="r" b="b" t="t" l="l"/>
            <a:pathLst>
              <a:path h="4479184" w="4479184">
                <a:moveTo>
                  <a:pt x="0" y="0"/>
                </a:moveTo>
                <a:lnTo>
                  <a:pt x="4479185" y="0"/>
                </a:lnTo>
                <a:lnTo>
                  <a:pt x="4479185" y="4479184"/>
                </a:lnTo>
                <a:lnTo>
                  <a:pt x="0" y="447918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true" flipV="true" rot="0">
            <a:off x="12780116" y="4779116"/>
            <a:ext cx="4479184" cy="4479184"/>
          </a:xfrm>
          <a:custGeom>
            <a:avLst/>
            <a:gdLst/>
            <a:ahLst/>
            <a:cxnLst/>
            <a:rect r="r" b="b" t="t" l="l"/>
            <a:pathLst>
              <a:path h="4479184" w="4479184">
                <a:moveTo>
                  <a:pt x="4479184" y="4479184"/>
                </a:moveTo>
                <a:lnTo>
                  <a:pt x="0" y="4479184"/>
                </a:lnTo>
                <a:lnTo>
                  <a:pt x="0" y="0"/>
                </a:lnTo>
                <a:lnTo>
                  <a:pt x="4479184" y="0"/>
                </a:lnTo>
                <a:lnTo>
                  <a:pt x="4479184" y="4479184"/>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pic>
        <p:nvPicPr>
          <p:cNvPr name="Picture 3" id="3">
            <a:hlinkClick action="ppaction://media"/>
          </p:cNvPr>
          <p:cNvPicPr>
            <a:picLocks noChangeAspect="true"/>
          </p:cNvPicPr>
          <p:nvPr>
            <a:videoFile r:link="rId4"/>
            <p:extLst>
              <p:ext uri="{DAA4B4D4-6D71-4841-9C94-3DE7FCFB9230}">
                <p14:media xmlns:p14="http://schemas.microsoft.com/office/powerpoint/2010/main" r:embed="rId5"/>
              </p:ext>
            </p:extLst>
          </p:nvPr>
        </p:nvPicPr>
        <p:blipFill>
          <a:blip r:embed="rId3"/>
          <a:srcRect l="0" t="0" r="0" b="0"/>
          <a:stretch>
            <a:fillRect/>
          </a:stretch>
        </p:blipFill>
        <p:spPr>
          <a:xfrm flipH="false" flipV="false" rot="0">
            <a:off x="1828800" y="1028700"/>
            <a:ext cx="14630400" cy="8229600"/>
          </a:xfrm>
          <a:prstGeom prst="rect">
            <a:avLst/>
          </a:prstGeom>
        </p:spPr>
      </p:pic>
    </p:spTree>
  </p:cSld>
  <p:clrMapOvr>
    <a:masterClrMapping/>
  </p:clrMapOvr>
  <p:timing>
    <p:tnLst>
      <p:par>
        <p:cTn dur="indefinite" restart="never" nodeType="tmRoot">
          <p:childTnLst>
            <p:video>
              <p:cMediaNode vol="100000">
                <p:cTn fill="hold" display="false">
                  <p:stCondLst>
                    <p:cond delay="indefinite"/>
                  </p:stCondLst>
                </p:cTn>
                <p:tgtEl>
                  <p:spTgt spid="3"/>
                </p:tgtEl>
              </p:cMediaNode>
            </p:video>
          </p:childTnLst>
        </p:cTn>
      </p:par>
    </p:tnLst>
  </p:timing>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TextBox 3" id="3"/>
          <p:cNvSpPr txBox="true"/>
          <p:nvPr/>
        </p:nvSpPr>
        <p:spPr>
          <a:xfrm rot="0">
            <a:off x="7840005" y="2109317"/>
            <a:ext cx="2607990" cy="887095"/>
          </a:xfrm>
          <a:prstGeom prst="rect">
            <a:avLst/>
          </a:prstGeom>
        </p:spPr>
        <p:txBody>
          <a:bodyPr anchor="t" rtlCol="false" tIns="0" lIns="0" bIns="0" rIns="0">
            <a:spAutoFit/>
          </a:bodyPr>
          <a:lstStyle/>
          <a:p>
            <a:pPr algn="ctr">
              <a:lnSpc>
                <a:spcPts val="7279"/>
              </a:lnSpc>
            </a:pPr>
            <a:r>
              <a:rPr lang="en-US" sz="5199" b="true">
                <a:solidFill>
                  <a:srgbClr val="000000"/>
                </a:solidFill>
                <a:latin typeface="Canva Sans Bold"/>
                <a:ea typeface="Canva Sans Bold"/>
                <a:cs typeface="Canva Sans Bold"/>
                <a:sym typeface="Canva Sans Bold"/>
              </a:rPr>
              <a:t>Allyship</a:t>
            </a:r>
          </a:p>
        </p:txBody>
      </p:sp>
      <p:sp>
        <p:nvSpPr>
          <p:cNvPr name="TextBox 4" id="4"/>
          <p:cNvSpPr txBox="true"/>
          <p:nvPr/>
        </p:nvSpPr>
        <p:spPr>
          <a:xfrm rot="0">
            <a:off x="2441891" y="3413126"/>
            <a:ext cx="14817409" cy="3580765"/>
          </a:xfrm>
          <a:prstGeom prst="rect">
            <a:avLst/>
          </a:prstGeom>
        </p:spPr>
        <p:txBody>
          <a:bodyPr anchor="t" rtlCol="false" tIns="0" lIns="0" bIns="0" rIns="0">
            <a:spAutoFit/>
          </a:bodyPr>
          <a:lstStyle/>
          <a:p>
            <a:pPr algn="just" marL="734059" indent="-367030" lvl="1">
              <a:lnSpc>
                <a:spcPts val="4759"/>
              </a:lnSpc>
              <a:buFont typeface="Arial"/>
              <a:buChar char="•"/>
            </a:pPr>
            <a:r>
              <a:rPr lang="en-US" sz="3399">
                <a:solidFill>
                  <a:srgbClr val="000000"/>
                </a:solidFill>
                <a:latin typeface="Canva Sans"/>
                <a:ea typeface="Canva Sans"/>
                <a:cs typeface="Canva Sans"/>
                <a:sym typeface="Canva Sans"/>
              </a:rPr>
              <a:t>Wh</a:t>
            </a:r>
            <a:r>
              <a:rPr lang="en-US" sz="3399">
                <a:solidFill>
                  <a:srgbClr val="000000"/>
                </a:solidFill>
                <a:latin typeface="Canva Sans"/>
                <a:ea typeface="Canva Sans"/>
                <a:cs typeface="Canva Sans"/>
                <a:sym typeface="Canva Sans"/>
              </a:rPr>
              <a:t>at stood out to you in this video?</a:t>
            </a:r>
          </a:p>
          <a:p>
            <a:pPr algn="just">
              <a:lnSpc>
                <a:spcPts val="4759"/>
              </a:lnSpc>
            </a:pPr>
          </a:p>
          <a:p>
            <a:pPr algn="just" marL="734059" indent="-367030" lvl="1">
              <a:lnSpc>
                <a:spcPts val="4759"/>
              </a:lnSpc>
              <a:buFont typeface="Arial"/>
              <a:buChar char="•"/>
            </a:pPr>
            <a:r>
              <a:rPr lang="en-US" sz="3399">
                <a:solidFill>
                  <a:srgbClr val="000000"/>
                </a:solidFill>
                <a:latin typeface="Canva Sans"/>
                <a:ea typeface="Canva Sans"/>
                <a:cs typeface="Canva Sans"/>
                <a:sym typeface="Canva Sans"/>
              </a:rPr>
              <a:t> What are some feelings that came up as you watched the video? </a:t>
            </a:r>
          </a:p>
          <a:p>
            <a:pPr algn="just">
              <a:lnSpc>
                <a:spcPts val="4759"/>
              </a:lnSpc>
            </a:pPr>
          </a:p>
          <a:p>
            <a:pPr algn="just" marL="734059" indent="-367030" lvl="1">
              <a:lnSpc>
                <a:spcPts val="4759"/>
              </a:lnSpc>
              <a:buFont typeface="Arial"/>
              <a:buChar char="•"/>
            </a:pPr>
            <a:r>
              <a:rPr lang="en-US" sz="3399">
                <a:solidFill>
                  <a:srgbClr val="000000"/>
                </a:solidFill>
                <a:latin typeface="Canva Sans"/>
                <a:ea typeface="Canva Sans"/>
                <a:cs typeface="Canva Sans"/>
                <a:sym typeface="Canva Sans"/>
              </a:rPr>
              <a:t>Seems l</a:t>
            </a:r>
            <a:r>
              <a:rPr lang="en-US" sz="3399">
                <a:solidFill>
                  <a:srgbClr val="000000"/>
                </a:solidFill>
                <a:latin typeface="Canva Sans"/>
                <a:ea typeface="Canva Sans"/>
                <a:cs typeface="Canva Sans"/>
                <a:sym typeface="Canva Sans"/>
              </a:rPr>
              <a:t>ike being bisexual is stigmatized…do you know what stigma means? </a:t>
            </a:r>
          </a:p>
        </p:txBody>
      </p:sp>
      <p:sp>
        <p:nvSpPr>
          <p:cNvPr name="Freeform 5" id="5"/>
          <p:cNvSpPr/>
          <p:nvPr/>
        </p:nvSpPr>
        <p:spPr>
          <a:xfrm flipH="false" flipV="false" rot="0">
            <a:off x="1028700" y="1028700"/>
            <a:ext cx="4479184" cy="4479184"/>
          </a:xfrm>
          <a:custGeom>
            <a:avLst/>
            <a:gdLst/>
            <a:ahLst/>
            <a:cxnLst/>
            <a:rect r="r" b="b" t="t" l="l"/>
            <a:pathLst>
              <a:path h="4479184" w="4479184">
                <a:moveTo>
                  <a:pt x="0" y="0"/>
                </a:moveTo>
                <a:lnTo>
                  <a:pt x="4479184" y="0"/>
                </a:lnTo>
                <a:lnTo>
                  <a:pt x="4479184" y="4479184"/>
                </a:lnTo>
                <a:lnTo>
                  <a:pt x="0" y="447918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TextBox 3" id="3"/>
          <p:cNvSpPr txBox="true"/>
          <p:nvPr/>
        </p:nvSpPr>
        <p:spPr>
          <a:xfrm rot="0">
            <a:off x="1816616" y="3019742"/>
            <a:ext cx="14039402" cy="4180840"/>
          </a:xfrm>
          <a:prstGeom prst="rect">
            <a:avLst/>
          </a:prstGeom>
        </p:spPr>
        <p:txBody>
          <a:bodyPr anchor="t" rtlCol="false" tIns="0" lIns="0" bIns="0" rIns="0">
            <a:spAutoFit/>
          </a:bodyPr>
          <a:lstStyle/>
          <a:p>
            <a:pPr algn="just" marL="734059" indent="-367030" lvl="1">
              <a:lnSpc>
                <a:spcPts val="4759"/>
              </a:lnSpc>
              <a:buFont typeface="Arial"/>
              <a:buChar char="•"/>
            </a:pPr>
            <a:r>
              <a:rPr lang="en-US" sz="3399" i="true">
                <a:solidFill>
                  <a:srgbClr val="000000"/>
                </a:solidFill>
                <a:latin typeface="Canva Sans Italics"/>
                <a:ea typeface="Canva Sans Italics"/>
                <a:cs typeface="Canva Sans Italics"/>
                <a:sym typeface="Canva Sans Italics"/>
              </a:rPr>
              <a:t>Split into groups </a:t>
            </a:r>
          </a:p>
          <a:p>
            <a:pPr algn="just">
              <a:lnSpc>
                <a:spcPts val="4759"/>
              </a:lnSpc>
            </a:pPr>
          </a:p>
          <a:p>
            <a:pPr algn="just" marL="734059" indent="-367030" lvl="1">
              <a:lnSpc>
                <a:spcPts val="4759"/>
              </a:lnSpc>
              <a:buFont typeface="Arial"/>
              <a:buChar char="•"/>
            </a:pPr>
            <a:r>
              <a:rPr lang="en-US" sz="3399">
                <a:solidFill>
                  <a:srgbClr val="000000"/>
                </a:solidFill>
                <a:latin typeface="Canva Sans"/>
                <a:ea typeface="Canva Sans"/>
                <a:cs typeface="Canva Sans"/>
                <a:sym typeface="Canva Sans"/>
              </a:rPr>
              <a:t> In the video, we noticed some positives, some of her classmates stood up for Neeve. In your daily life, what are some ways in which you can show that you are an ally? What does allyship mean to you?</a:t>
            </a:r>
          </a:p>
          <a:p>
            <a:pPr algn="just">
              <a:lnSpc>
                <a:spcPts val="4759"/>
              </a:lnSpc>
            </a:pPr>
          </a:p>
        </p:txBody>
      </p:sp>
      <p:sp>
        <p:nvSpPr>
          <p:cNvPr name="Freeform 4" id="4"/>
          <p:cNvSpPr/>
          <p:nvPr/>
        </p:nvSpPr>
        <p:spPr>
          <a:xfrm flipH="true" flipV="true" rot="0">
            <a:off x="12780116" y="4711437"/>
            <a:ext cx="4479184" cy="4479184"/>
          </a:xfrm>
          <a:custGeom>
            <a:avLst/>
            <a:gdLst/>
            <a:ahLst/>
            <a:cxnLst/>
            <a:rect r="r" b="b" t="t" l="l"/>
            <a:pathLst>
              <a:path h="4479184" w="4479184">
                <a:moveTo>
                  <a:pt x="4479184" y="4479184"/>
                </a:moveTo>
                <a:lnTo>
                  <a:pt x="0" y="4479184"/>
                </a:lnTo>
                <a:lnTo>
                  <a:pt x="0" y="0"/>
                </a:lnTo>
                <a:lnTo>
                  <a:pt x="4479184" y="0"/>
                </a:lnTo>
                <a:lnTo>
                  <a:pt x="4479184" y="4479184"/>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Freeform 3" id="3"/>
          <p:cNvSpPr/>
          <p:nvPr/>
        </p:nvSpPr>
        <p:spPr>
          <a:xfrm flipH="false" flipV="false" rot="0">
            <a:off x="5788111" y="2607942"/>
            <a:ext cx="6711778" cy="5515861"/>
          </a:xfrm>
          <a:custGeom>
            <a:avLst/>
            <a:gdLst/>
            <a:ahLst/>
            <a:cxnLst/>
            <a:rect r="r" b="b" t="t" l="l"/>
            <a:pathLst>
              <a:path h="5515861" w="6711778">
                <a:moveTo>
                  <a:pt x="0" y="0"/>
                </a:moveTo>
                <a:lnTo>
                  <a:pt x="6711778" y="0"/>
                </a:lnTo>
                <a:lnTo>
                  <a:pt x="6711778" y="5515861"/>
                </a:lnTo>
                <a:lnTo>
                  <a:pt x="0" y="551586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TextBox 3" id="3"/>
          <p:cNvSpPr txBox="true"/>
          <p:nvPr/>
        </p:nvSpPr>
        <p:spPr>
          <a:xfrm rot="0">
            <a:off x="7195058" y="1956382"/>
            <a:ext cx="3897883" cy="778510"/>
          </a:xfrm>
          <a:prstGeom prst="rect">
            <a:avLst/>
          </a:prstGeom>
        </p:spPr>
        <p:txBody>
          <a:bodyPr anchor="t" rtlCol="false" tIns="0" lIns="0" bIns="0" rIns="0">
            <a:spAutoFit/>
          </a:bodyPr>
          <a:lstStyle/>
          <a:p>
            <a:pPr algn="ctr">
              <a:lnSpc>
                <a:spcPts val="6440"/>
              </a:lnSpc>
            </a:pPr>
            <a:r>
              <a:rPr lang="en-US" sz="4600" b="true">
                <a:solidFill>
                  <a:srgbClr val="000000"/>
                </a:solidFill>
                <a:latin typeface="Canva Sans Bold"/>
                <a:ea typeface="Canva Sans Bold"/>
                <a:cs typeface="Canva Sans Bold"/>
                <a:sym typeface="Canva Sans Bold"/>
              </a:rPr>
              <a:t>Final Activity </a:t>
            </a:r>
          </a:p>
        </p:txBody>
      </p:sp>
      <p:sp>
        <p:nvSpPr>
          <p:cNvPr name="Freeform 4" id="4"/>
          <p:cNvSpPr/>
          <p:nvPr/>
        </p:nvSpPr>
        <p:spPr>
          <a:xfrm flipH="true" flipV="false" rot="0">
            <a:off x="12780116" y="1028700"/>
            <a:ext cx="4479184" cy="4479184"/>
          </a:xfrm>
          <a:custGeom>
            <a:avLst/>
            <a:gdLst/>
            <a:ahLst/>
            <a:cxnLst/>
            <a:rect r="r" b="b" t="t" l="l"/>
            <a:pathLst>
              <a:path h="4479184" w="4479184">
                <a:moveTo>
                  <a:pt x="4479184" y="0"/>
                </a:moveTo>
                <a:lnTo>
                  <a:pt x="0" y="0"/>
                </a:lnTo>
                <a:lnTo>
                  <a:pt x="0" y="4479184"/>
                </a:lnTo>
                <a:lnTo>
                  <a:pt x="4479184" y="4479184"/>
                </a:lnTo>
                <a:lnTo>
                  <a:pt x="4479184" y="0"/>
                </a:lnTo>
                <a:close/>
              </a:path>
            </a:pathLst>
          </a:custGeom>
          <a:blipFill>
            <a:blip r:embed="rId3">
              <a:extLst>
                <a:ext uri="{96DAC541-7B7A-43D3-8B79-37D633B846F1}">
                  <asvg:svgBlip xmlns:asvg="http://schemas.microsoft.com/office/drawing/2016/SVG/main" r:embed="rId4"/>
                </a:ext>
              </a:extLst>
            </a:blip>
            <a:stretch>
              <a:fillRect l="0" t="0" r="0" b="0"/>
            </a:stretch>
          </a:blipFill>
        </p:spPr>
      </p:sp>
      <p:pic>
        <p:nvPicPr>
          <p:cNvPr name="Picture 5" id="5"/>
          <p:cNvPicPr>
            <a:picLocks noChangeAspect="true"/>
          </p:cNvPicPr>
          <p:nvPr>
            <a:videoFile r:link="rId6"/>
          </p:nvPr>
        </p:nvPicPr>
        <p:blipFill>
          <a:blip r:embed="rId5"/>
          <a:stretch>
            <a:fillRect/>
          </a:stretch>
        </p:blipFill>
        <p:spPr>
          <a:xfrm rot="0">
            <a:off x="5248044" y="4879922"/>
            <a:ext cx="7532072" cy="4233483"/>
          </a:xfrm>
          <a:prstGeom prst="rect">
            <a:avLst/>
          </a:prstGeom>
        </p:spPr>
      </p:pic>
      <p:sp>
        <p:nvSpPr>
          <p:cNvPr name="TextBox 6" id="6"/>
          <p:cNvSpPr txBox="true"/>
          <p:nvPr/>
        </p:nvSpPr>
        <p:spPr>
          <a:xfrm rot="0">
            <a:off x="1699376" y="3201617"/>
            <a:ext cx="14166983" cy="1144905"/>
          </a:xfrm>
          <a:prstGeom prst="rect">
            <a:avLst/>
          </a:prstGeom>
        </p:spPr>
        <p:txBody>
          <a:bodyPr anchor="t" rtlCol="false" tIns="0" lIns="0" bIns="0" rIns="0">
            <a:spAutoFit/>
          </a:bodyPr>
          <a:lstStyle/>
          <a:p>
            <a:pPr algn="ctr">
              <a:lnSpc>
                <a:spcPts val="4620"/>
              </a:lnSpc>
              <a:spcBef>
                <a:spcPct val="0"/>
              </a:spcBef>
            </a:pPr>
            <a:r>
              <a:rPr lang="en-US" sz="3300">
                <a:solidFill>
                  <a:srgbClr val="000000"/>
                </a:solidFill>
                <a:latin typeface="Canva Sans"/>
                <a:ea typeface="Canva Sans"/>
                <a:cs typeface="Canva Sans"/>
                <a:sym typeface="Canva Sans"/>
              </a:rPr>
              <a:t>T</a:t>
            </a:r>
            <a:r>
              <a:rPr lang="en-US" sz="3300">
                <a:solidFill>
                  <a:srgbClr val="000000"/>
                </a:solidFill>
                <a:latin typeface="Canva Sans"/>
                <a:ea typeface="Canva Sans"/>
                <a:cs typeface="Canva Sans"/>
                <a:sym typeface="Canva Sans"/>
              </a:rPr>
              <a:t>he significance of 2 spirit individuals belonging to Indigenous communities and the impacts of colonization on them.</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TextBox 3" id="3"/>
          <p:cNvSpPr txBox="true"/>
          <p:nvPr/>
        </p:nvSpPr>
        <p:spPr>
          <a:xfrm rot="0">
            <a:off x="1735295" y="2587679"/>
            <a:ext cx="14791614" cy="6581140"/>
          </a:xfrm>
          <a:prstGeom prst="rect">
            <a:avLst/>
          </a:prstGeom>
        </p:spPr>
        <p:txBody>
          <a:bodyPr anchor="t" rtlCol="false" tIns="0" lIns="0" bIns="0" rIns="0">
            <a:spAutoFit/>
          </a:bodyPr>
          <a:lstStyle/>
          <a:p>
            <a:pPr algn="l" marL="734059" indent="-367030" lvl="1">
              <a:lnSpc>
                <a:spcPts val="4759"/>
              </a:lnSpc>
              <a:buFont typeface="Arial"/>
              <a:buChar char="•"/>
            </a:pPr>
            <a:r>
              <a:rPr lang="en-US" sz="3399">
                <a:solidFill>
                  <a:srgbClr val="000000"/>
                </a:solidFill>
                <a:latin typeface="Canva Sans"/>
                <a:ea typeface="Canva Sans"/>
                <a:cs typeface="Canva Sans"/>
                <a:sym typeface="Canva Sans"/>
              </a:rPr>
              <a:t>Bringing back Allyship a</a:t>
            </a:r>
            <a:r>
              <a:rPr lang="en-US" sz="3399">
                <a:solidFill>
                  <a:srgbClr val="000000"/>
                </a:solidFill>
                <a:latin typeface="Canva Sans"/>
                <a:ea typeface="Canva Sans"/>
                <a:cs typeface="Canva Sans"/>
                <a:sym typeface="Canva Sans"/>
              </a:rPr>
              <a:t>nd the challenges that we had discussed in the last discussion, how can you apply allyship to address these challenges that are unique to queer people in Nunavut? </a:t>
            </a:r>
          </a:p>
          <a:p>
            <a:pPr algn="l">
              <a:lnSpc>
                <a:spcPts val="4759"/>
              </a:lnSpc>
            </a:pPr>
          </a:p>
          <a:p>
            <a:pPr algn="l" marL="734059" indent="-367030" lvl="1">
              <a:lnSpc>
                <a:spcPts val="4759"/>
              </a:lnSpc>
              <a:buFont typeface="Arial"/>
              <a:buChar char="•"/>
            </a:pPr>
            <a:r>
              <a:rPr lang="en-US" sz="3399" i="true">
                <a:solidFill>
                  <a:srgbClr val="000000"/>
                </a:solidFill>
                <a:latin typeface="Canva Sans Italics"/>
                <a:ea typeface="Canva Sans Italics"/>
                <a:cs typeface="Canva Sans Italics"/>
                <a:sym typeface="Canva Sans Italics"/>
              </a:rPr>
              <a:t>Refer back to responses collected during lesson 1</a:t>
            </a:r>
          </a:p>
          <a:p>
            <a:pPr algn="l">
              <a:lnSpc>
                <a:spcPts val="4759"/>
              </a:lnSpc>
            </a:pPr>
          </a:p>
          <a:p>
            <a:pPr algn="l" marL="734059" indent="-367030" lvl="1">
              <a:lnSpc>
                <a:spcPts val="4759"/>
              </a:lnSpc>
              <a:buFont typeface="Arial"/>
              <a:buChar char="•"/>
            </a:pPr>
            <a:r>
              <a:rPr lang="en-US" sz="3399">
                <a:solidFill>
                  <a:srgbClr val="000000"/>
                </a:solidFill>
                <a:latin typeface="Canva Sans"/>
                <a:ea typeface="Canva Sans"/>
                <a:cs typeface="Canva Sans"/>
                <a:sym typeface="Canva Sans"/>
              </a:rPr>
              <a:t>When we consider supports, how are identity and community connected, according to indigenous worldviews? </a:t>
            </a:r>
          </a:p>
          <a:p>
            <a:pPr algn="l">
              <a:lnSpc>
                <a:spcPts val="4759"/>
              </a:lnSpc>
            </a:pPr>
          </a:p>
          <a:p>
            <a:pPr algn="just">
              <a:lnSpc>
                <a:spcPts val="4759"/>
              </a:lnSpc>
            </a:pPr>
          </a:p>
          <a:p>
            <a:pPr algn="just">
              <a:lnSpc>
                <a:spcPts val="4759"/>
              </a:lnSpc>
            </a:pPr>
          </a:p>
        </p:txBody>
      </p:sp>
      <p:sp>
        <p:nvSpPr>
          <p:cNvPr name="Freeform 4" id="4"/>
          <p:cNvSpPr/>
          <p:nvPr/>
        </p:nvSpPr>
        <p:spPr>
          <a:xfrm flipH="true" flipV="true" rot="0">
            <a:off x="12780116" y="4779116"/>
            <a:ext cx="4479184" cy="4479184"/>
          </a:xfrm>
          <a:custGeom>
            <a:avLst/>
            <a:gdLst/>
            <a:ahLst/>
            <a:cxnLst/>
            <a:rect r="r" b="b" t="t" l="l"/>
            <a:pathLst>
              <a:path h="4479184" w="4479184">
                <a:moveTo>
                  <a:pt x="4479184" y="4479184"/>
                </a:moveTo>
                <a:lnTo>
                  <a:pt x="0" y="4479184"/>
                </a:lnTo>
                <a:lnTo>
                  <a:pt x="0" y="0"/>
                </a:lnTo>
                <a:lnTo>
                  <a:pt x="4479184" y="0"/>
                </a:lnTo>
                <a:lnTo>
                  <a:pt x="4479184" y="4479184"/>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TextBox 3" id="3"/>
          <p:cNvSpPr txBox="true"/>
          <p:nvPr/>
        </p:nvSpPr>
        <p:spPr>
          <a:xfrm rot="0">
            <a:off x="7950919" y="2259217"/>
            <a:ext cx="2386161" cy="887095"/>
          </a:xfrm>
          <a:prstGeom prst="rect">
            <a:avLst/>
          </a:prstGeom>
        </p:spPr>
        <p:txBody>
          <a:bodyPr anchor="t" rtlCol="false" tIns="0" lIns="0" bIns="0" rIns="0">
            <a:spAutoFit/>
          </a:bodyPr>
          <a:lstStyle/>
          <a:p>
            <a:pPr algn="ctr">
              <a:lnSpc>
                <a:spcPts val="7279"/>
              </a:lnSpc>
            </a:pPr>
            <a:r>
              <a:rPr lang="en-US" sz="5199" b="true">
                <a:solidFill>
                  <a:srgbClr val="000000"/>
                </a:solidFill>
                <a:latin typeface="Canva Sans Bold"/>
                <a:ea typeface="Canva Sans Bold"/>
                <a:cs typeface="Canva Sans Bold"/>
                <a:sym typeface="Canva Sans Bold"/>
              </a:rPr>
              <a:t>Closing</a:t>
            </a:r>
          </a:p>
        </p:txBody>
      </p:sp>
      <p:sp>
        <p:nvSpPr>
          <p:cNvPr name="TextBox 4" id="4"/>
          <p:cNvSpPr txBox="true"/>
          <p:nvPr/>
        </p:nvSpPr>
        <p:spPr>
          <a:xfrm rot="0">
            <a:off x="3014931" y="3646621"/>
            <a:ext cx="12664744" cy="3469005"/>
          </a:xfrm>
          <a:prstGeom prst="rect">
            <a:avLst/>
          </a:prstGeom>
        </p:spPr>
        <p:txBody>
          <a:bodyPr anchor="t" rtlCol="false" tIns="0" lIns="0" bIns="0" rIns="0">
            <a:spAutoFit/>
          </a:bodyPr>
          <a:lstStyle/>
          <a:p>
            <a:pPr algn="just">
              <a:lnSpc>
                <a:spcPts val="4620"/>
              </a:lnSpc>
            </a:pPr>
            <a:r>
              <a:rPr lang="en-US" sz="3300">
                <a:solidFill>
                  <a:srgbClr val="000000"/>
                </a:solidFill>
                <a:latin typeface="Canva Sans"/>
                <a:ea typeface="Canva Sans"/>
                <a:cs typeface="Canva Sans"/>
                <a:sym typeface="Canva Sans"/>
              </a:rPr>
              <a:t>Thank you all for sharing your responses an</a:t>
            </a:r>
            <a:r>
              <a:rPr lang="en-US" sz="3300">
                <a:solidFill>
                  <a:srgbClr val="000000"/>
                </a:solidFill>
                <a:latin typeface="Canva Sans"/>
                <a:ea typeface="Canva Sans"/>
                <a:cs typeface="Canva Sans"/>
                <a:sym typeface="Canva Sans"/>
              </a:rPr>
              <a:t>d participating in this discussion. We have supports available, so if you feel like you need to speak with someone, there are resources listed on the resource cards provided or you can speak with the support person present. We will continue this conversation in the next part.</a:t>
            </a:r>
          </a:p>
        </p:txBody>
      </p:sp>
      <p:sp>
        <p:nvSpPr>
          <p:cNvPr name="Freeform 5" id="5"/>
          <p:cNvSpPr/>
          <p:nvPr/>
        </p:nvSpPr>
        <p:spPr>
          <a:xfrm flipH="true" flipV="true" rot="0">
            <a:off x="12780116" y="4779116"/>
            <a:ext cx="4479184" cy="4479184"/>
          </a:xfrm>
          <a:custGeom>
            <a:avLst/>
            <a:gdLst/>
            <a:ahLst/>
            <a:cxnLst/>
            <a:rect r="r" b="b" t="t" l="l"/>
            <a:pathLst>
              <a:path h="4479184" w="4479184">
                <a:moveTo>
                  <a:pt x="4479184" y="4479184"/>
                </a:moveTo>
                <a:lnTo>
                  <a:pt x="0" y="4479184"/>
                </a:lnTo>
                <a:lnTo>
                  <a:pt x="0" y="0"/>
                </a:lnTo>
                <a:lnTo>
                  <a:pt x="4479184" y="0"/>
                </a:lnTo>
                <a:lnTo>
                  <a:pt x="4479184" y="4479184"/>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1028700" y="1028700"/>
            <a:ext cx="4479184" cy="4479184"/>
          </a:xfrm>
          <a:custGeom>
            <a:avLst/>
            <a:gdLst/>
            <a:ahLst/>
            <a:cxnLst/>
            <a:rect r="r" b="b" t="t" l="l"/>
            <a:pathLst>
              <a:path h="4479184" w="4479184">
                <a:moveTo>
                  <a:pt x="0" y="0"/>
                </a:moveTo>
                <a:lnTo>
                  <a:pt x="4479184" y="0"/>
                </a:lnTo>
                <a:lnTo>
                  <a:pt x="4479184" y="4479184"/>
                </a:lnTo>
                <a:lnTo>
                  <a:pt x="0" y="447918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DAHKyhKLWEg</dc:identifier>
  <dcterms:modified xsi:type="dcterms:W3CDTF">2011-08-01T06:04:30Z</dcterms:modified>
  <cp:revision>1</cp:revision>
  <dc:title>Lesson 2</dc:title>
</cp:coreProperties>
</file>