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Karoll" charset="1" panose="00000000000000000000"/>
      <p:regular r:id="rId21"/>
    </p:embeddedFont>
    <p:embeddedFont>
      <p:font typeface="Canva Sans Bold" charset="1" panose="020B0803030501040103"/>
      <p:regular r:id="rId22"/>
    </p:embeddedFont>
    <p:embeddedFont>
      <p:font typeface="Canva Sans" charset="1" panose="020B0503030501040103"/>
      <p:regular r:id="rId23"/>
    </p:embeddedFont>
    <p:embeddedFont>
      <p:font typeface="Canva Sans Italics" charset="1" panose="020B0503030501040103"/>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https://www.youtube.com/watch?v=tRvFj3ugdWU" TargetMode="External" Type="http://schemas.openxmlformats.org/officeDocument/2006/relationships/video"/></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jpeg" Type="http://schemas.openxmlformats.org/officeDocument/2006/relationships/image"/><Relationship Id="rId4" Target="../media/VAHNZ0R12JU.mp4" Type="http://schemas.openxmlformats.org/officeDocument/2006/relationships/video"/><Relationship Id="rId5" Target="../media/VAHNZ0R12JU.mp4" Type="http://schemas.microsoft.com/office/2007/relationships/media"/></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https://www.youtube.com/watch?v=Q1D65SxzojI" TargetMode="External" Type="http://schemas.openxmlformats.org/officeDocument/2006/relationships/video"/><Relationship Id="rId5" Target="../media/image7.png" Type="http://schemas.openxmlformats.org/officeDocument/2006/relationships/image"/><Relationship Id="rId6"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399478" y="-536476"/>
            <a:ext cx="13489044" cy="8773499"/>
          </a:xfrm>
          <a:custGeom>
            <a:avLst/>
            <a:gdLst/>
            <a:ahLst/>
            <a:cxnLst/>
            <a:rect r="r" b="b" t="t" l="l"/>
            <a:pathLst>
              <a:path h="8773499" w="13489044">
                <a:moveTo>
                  <a:pt x="0" y="0"/>
                </a:moveTo>
                <a:lnTo>
                  <a:pt x="13489044" y="0"/>
                </a:lnTo>
                <a:lnTo>
                  <a:pt x="13489044" y="8773499"/>
                </a:lnTo>
                <a:lnTo>
                  <a:pt x="0" y="8773499"/>
                </a:lnTo>
                <a:lnTo>
                  <a:pt x="0" y="0"/>
                </a:lnTo>
                <a:close/>
              </a:path>
            </a:pathLst>
          </a:custGeom>
          <a:blipFill>
            <a:blip r:embed="rId3"/>
            <a:stretch>
              <a:fillRect l="0" t="0" r="0" b="0"/>
            </a:stretch>
          </a:blipFill>
        </p:spPr>
      </p:sp>
      <p:sp>
        <p:nvSpPr>
          <p:cNvPr name="Freeform 4" id="4"/>
          <p:cNvSpPr/>
          <p:nvPr/>
        </p:nvSpPr>
        <p:spPr>
          <a:xfrm flipH="false" flipV="false" rot="0">
            <a:off x="5311673" y="2395379"/>
            <a:ext cx="7315200" cy="3769836"/>
          </a:xfrm>
          <a:custGeom>
            <a:avLst/>
            <a:gdLst/>
            <a:ahLst/>
            <a:cxnLst/>
            <a:rect r="r" b="b" t="t" l="l"/>
            <a:pathLst>
              <a:path h="3769836" w="7315200">
                <a:moveTo>
                  <a:pt x="0" y="0"/>
                </a:moveTo>
                <a:lnTo>
                  <a:pt x="7315200" y="0"/>
                </a:lnTo>
                <a:lnTo>
                  <a:pt x="7315200" y="3769836"/>
                </a:lnTo>
                <a:lnTo>
                  <a:pt x="0" y="37698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11673" y="6165215"/>
            <a:ext cx="7315200" cy="365760"/>
          </a:xfrm>
          <a:custGeom>
            <a:avLst/>
            <a:gdLst/>
            <a:ahLst/>
            <a:cxnLst/>
            <a:rect r="r" b="b" t="t" l="l"/>
            <a:pathLst>
              <a:path h="365760" w="731520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6279911" y="6281420"/>
            <a:ext cx="5378723" cy="636905"/>
          </a:xfrm>
          <a:prstGeom prst="rect">
            <a:avLst/>
          </a:prstGeom>
        </p:spPr>
        <p:txBody>
          <a:bodyPr anchor="t" rtlCol="false" tIns="0" lIns="0" bIns="0" rIns="0">
            <a:spAutoFit/>
          </a:bodyPr>
          <a:lstStyle/>
          <a:p>
            <a:pPr algn="ctr">
              <a:lnSpc>
                <a:spcPts val="5319"/>
              </a:lnSpc>
            </a:pPr>
            <a:r>
              <a:rPr lang="en-US" sz="3799">
                <a:solidFill>
                  <a:srgbClr val="000000"/>
                </a:solidFill>
                <a:latin typeface="Karoll"/>
                <a:ea typeface="Karoll"/>
                <a:cs typeface="Karoll"/>
                <a:sym typeface="Karoll"/>
              </a:rPr>
              <a:t>Uvangaujunga - Lesson 1 </a:t>
            </a:r>
          </a:p>
        </p:txBody>
      </p:sp>
      <p:sp>
        <p:nvSpPr>
          <p:cNvPr name="TextBox 7" id="7"/>
          <p:cNvSpPr txBox="true"/>
          <p:nvPr/>
        </p:nvSpPr>
        <p:spPr>
          <a:xfrm rot="0">
            <a:off x="7263479" y="6842126"/>
            <a:ext cx="3411587" cy="712471"/>
          </a:xfrm>
          <a:prstGeom prst="rect">
            <a:avLst/>
          </a:prstGeom>
        </p:spPr>
        <p:txBody>
          <a:bodyPr anchor="t" rtlCol="false" tIns="0" lIns="0" bIns="0" rIns="0">
            <a:spAutoFit/>
          </a:bodyPr>
          <a:lstStyle/>
          <a:p>
            <a:pPr algn="ctr">
              <a:lnSpc>
                <a:spcPts val="5879"/>
              </a:lnSpc>
            </a:pPr>
            <a:r>
              <a:rPr lang="en-US" sz="4199">
                <a:solidFill>
                  <a:srgbClr val="000000"/>
                </a:solidFill>
                <a:latin typeface="Karoll"/>
                <a:ea typeface="Karoll"/>
                <a:cs typeface="Karoll"/>
                <a:sym typeface="Karoll"/>
              </a:rPr>
              <a:t>Accountability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5929235" y="1980341"/>
            <a:ext cx="5076602"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History of Pride</a:t>
            </a:r>
          </a:p>
        </p:txBody>
      </p:sp>
      <p:sp>
        <p:nvSpPr>
          <p:cNvPr name="TextBox 4" id="4"/>
          <p:cNvSpPr txBox="true"/>
          <p:nvPr/>
        </p:nvSpPr>
        <p:spPr>
          <a:xfrm rot="0">
            <a:off x="1586359" y="3337913"/>
            <a:ext cx="14448790" cy="5146661"/>
          </a:xfrm>
          <a:prstGeom prst="rect">
            <a:avLst/>
          </a:prstGeom>
        </p:spPr>
        <p:txBody>
          <a:bodyPr anchor="t" rtlCol="false" tIns="0" lIns="0" bIns="0" rIns="0">
            <a:spAutoFit/>
          </a:bodyPr>
          <a:lstStyle/>
          <a:p>
            <a:pPr algn="just" marL="701692" indent="-350846" lvl="1">
              <a:lnSpc>
                <a:spcPts val="4550"/>
              </a:lnSpc>
              <a:buFont typeface="Arial"/>
              <a:buChar char="•"/>
            </a:pPr>
            <a:r>
              <a:rPr lang="en-US" sz="3250">
                <a:solidFill>
                  <a:srgbClr val="000000"/>
                </a:solidFill>
                <a:latin typeface="Canva Sans"/>
                <a:ea typeface="Canva Sans"/>
                <a:cs typeface="Canva Sans"/>
                <a:sym typeface="Canva Sans"/>
              </a:rPr>
              <a:t>Pl</a:t>
            </a:r>
            <a:r>
              <a:rPr lang="en-US" sz="3250">
                <a:solidFill>
                  <a:srgbClr val="000000"/>
                </a:solidFill>
                <a:latin typeface="Canva Sans"/>
                <a:ea typeface="Canva Sans"/>
                <a:cs typeface="Canva Sans"/>
                <a:sym typeface="Canva Sans"/>
              </a:rPr>
              <a:t>ay video: https://www.youtube.com/watch?v=Q1D65SxzojI</a:t>
            </a:r>
          </a:p>
          <a:p>
            <a:pPr algn="just">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What is homophobia? </a:t>
            </a:r>
          </a:p>
          <a:p>
            <a:pPr algn="l">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Do you know what microaggressions are? </a:t>
            </a:r>
          </a:p>
          <a:p>
            <a:pPr algn="l">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How does youth 3 speak-up against youth 1? </a:t>
            </a:r>
          </a:p>
          <a:p>
            <a:pPr algn="l">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In an alternate version, where no one speaks up, what might happen? </a:t>
            </a:r>
          </a:p>
        </p:txBody>
      </p:sp>
      <p:sp>
        <p:nvSpPr>
          <p:cNvPr name="Freeform 5" id="5"/>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940860" y="1655716"/>
            <a:ext cx="4406280"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Final Activity </a:t>
            </a:r>
          </a:p>
        </p:txBody>
      </p:sp>
      <p:sp>
        <p:nvSpPr>
          <p:cNvPr name="TextBox 4" id="4"/>
          <p:cNvSpPr txBox="true"/>
          <p:nvPr/>
        </p:nvSpPr>
        <p:spPr>
          <a:xfrm rot="0">
            <a:off x="2265776" y="3243373"/>
            <a:ext cx="14000408" cy="41808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What do you think would be some unique challenges of being a part of the 2SLGBTQI+ community in Nunavut? </a:t>
            </a:r>
          </a:p>
          <a:p>
            <a:pPr algn="l">
              <a:lnSpc>
                <a:spcPts val="4759"/>
              </a:lnSpc>
            </a:pPr>
          </a:p>
          <a:p>
            <a:pPr algn="l">
              <a:lnSpc>
                <a:spcPts val="4759"/>
              </a:lnSpc>
            </a:pPr>
          </a:p>
          <a:p>
            <a:pPr algn="l" marL="734059" indent="-367030" lvl="1">
              <a:lnSpc>
                <a:spcPts val="4759"/>
              </a:lnSpc>
              <a:buFont typeface="Arial"/>
              <a:buChar char="•"/>
            </a:pPr>
            <a:r>
              <a:rPr lang="en-US" sz="3399" i="true">
                <a:solidFill>
                  <a:srgbClr val="000000"/>
                </a:solidFill>
                <a:latin typeface="Canva Sans Italics"/>
                <a:ea typeface="Canva Sans Italics"/>
                <a:cs typeface="Canva Sans Italics"/>
                <a:sym typeface="Canva Sans Italics"/>
              </a:rPr>
              <a:t>Write down your answers on the pieces of paper provided. Your responses will be discussed in the next lesson. </a:t>
            </a:r>
          </a:p>
          <a:p>
            <a:pPr algn="l">
              <a:lnSpc>
                <a:spcPts val="4759"/>
              </a:lnSpc>
            </a:pPr>
          </a:p>
        </p:txBody>
      </p:sp>
      <p:sp>
        <p:nvSpPr>
          <p:cNvPr name="Freeform 5" id="5"/>
          <p:cNvSpPr/>
          <p:nvPr/>
        </p:nvSpPr>
        <p:spPr>
          <a:xfrm flipH="false" flipV="true" rot="0">
            <a:off x="1028700" y="4779116"/>
            <a:ext cx="4479184" cy="4479184"/>
          </a:xfrm>
          <a:custGeom>
            <a:avLst/>
            <a:gdLst/>
            <a:ahLst/>
            <a:cxnLst/>
            <a:rect r="r" b="b" t="t" l="l"/>
            <a:pathLst>
              <a:path h="4479184" w="4479184">
                <a:moveTo>
                  <a:pt x="0" y="4479184"/>
                </a:moveTo>
                <a:lnTo>
                  <a:pt x="4479184" y="4479184"/>
                </a:lnTo>
                <a:lnTo>
                  <a:pt x="4479184" y="0"/>
                </a:lnTo>
                <a:lnTo>
                  <a:pt x="0" y="0"/>
                </a:lnTo>
                <a:lnTo>
                  <a:pt x="0"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8042672" y="2085771"/>
            <a:ext cx="2202656" cy="811530"/>
          </a:xfrm>
          <a:prstGeom prst="rect">
            <a:avLst/>
          </a:prstGeom>
        </p:spPr>
        <p:txBody>
          <a:bodyPr anchor="t" rtlCol="false" tIns="0" lIns="0" bIns="0" rIns="0">
            <a:spAutoFit/>
          </a:bodyPr>
          <a:lstStyle/>
          <a:p>
            <a:pPr algn="ctr">
              <a:lnSpc>
                <a:spcPts val="6720"/>
              </a:lnSpc>
            </a:pPr>
            <a:r>
              <a:rPr lang="en-US" sz="4800" b="true">
                <a:solidFill>
                  <a:srgbClr val="000000"/>
                </a:solidFill>
                <a:latin typeface="Canva Sans Bold"/>
                <a:ea typeface="Canva Sans Bold"/>
                <a:cs typeface="Canva Sans Bold"/>
                <a:sym typeface="Canva Sans Bold"/>
              </a:rPr>
              <a:t>Closing</a:t>
            </a:r>
          </a:p>
        </p:txBody>
      </p:sp>
      <p:sp>
        <p:nvSpPr>
          <p:cNvPr name="TextBox 4" id="4"/>
          <p:cNvSpPr txBox="true"/>
          <p:nvPr/>
        </p:nvSpPr>
        <p:spPr>
          <a:xfrm rot="0">
            <a:off x="2674128" y="3362000"/>
            <a:ext cx="13309624" cy="4631055"/>
          </a:xfrm>
          <a:prstGeom prst="rect">
            <a:avLst/>
          </a:prstGeom>
        </p:spPr>
        <p:txBody>
          <a:bodyPr anchor="t" rtlCol="false" tIns="0" lIns="0" bIns="0" rIns="0">
            <a:spAutoFit/>
          </a:bodyPr>
          <a:lstStyle/>
          <a:p>
            <a:pPr algn="just">
              <a:lnSpc>
                <a:spcPts val="4620"/>
              </a:lnSpc>
            </a:pPr>
            <a:r>
              <a:rPr lang="en-US" sz="3300">
                <a:solidFill>
                  <a:srgbClr val="000000"/>
                </a:solidFill>
                <a:latin typeface="Canva Sans"/>
                <a:ea typeface="Canva Sans"/>
                <a:cs typeface="Canva Sans"/>
                <a:sym typeface="Canva Sans"/>
              </a:rPr>
              <a:t>Thank you all for sharing your responses an</a:t>
            </a:r>
            <a:r>
              <a:rPr lang="en-US" sz="3300">
                <a:solidFill>
                  <a:srgbClr val="000000"/>
                </a:solidFill>
                <a:latin typeface="Canva Sans"/>
                <a:ea typeface="Canva Sans"/>
                <a:cs typeface="Canva Sans"/>
                <a:sym typeface="Canva Sans"/>
              </a:rPr>
              <a:t>d participating in this discussion. We have supports available, so if you feel like you need to speak with someone, there are resources listed on the resource cards provided or you can speak with the support person present. </a:t>
            </a:r>
          </a:p>
          <a:p>
            <a:pPr algn="just">
              <a:lnSpc>
                <a:spcPts val="4620"/>
              </a:lnSpc>
            </a:pPr>
          </a:p>
          <a:p>
            <a:pPr algn="just">
              <a:lnSpc>
                <a:spcPts val="4620"/>
              </a:lnSpc>
            </a:pPr>
            <a:r>
              <a:rPr lang="en-US" sz="3300">
                <a:solidFill>
                  <a:srgbClr val="000000"/>
                </a:solidFill>
                <a:latin typeface="Canva Sans"/>
                <a:ea typeface="Canva Sans"/>
                <a:cs typeface="Canva Sans"/>
                <a:sym typeface="Canva Sans"/>
              </a:rPr>
              <a:t>We will continue this conversation in the next part, where we will discuss how we can address these unique challenges. </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971550"/>
            <a:ext cx="16230600" cy="537844"/>
          </a:xfrm>
          <a:prstGeom prst="rect">
            <a:avLst/>
          </a:prstGeom>
        </p:spPr>
        <p:txBody>
          <a:bodyPr anchor="t" rtlCol="false" tIns="0" lIns="0" bIns="0" rIns="0">
            <a:spAutoFit/>
          </a:bodyPr>
          <a:lstStyle/>
          <a:p>
            <a:pPr algn="ctr">
              <a:lnSpc>
                <a:spcPts val="4480"/>
              </a:lnSpc>
            </a:pPr>
            <a:r>
              <a:rPr lang="en-US" b="true" sz="3200">
                <a:solidFill>
                  <a:srgbClr val="000000"/>
                </a:solidFill>
                <a:latin typeface="Canva Sans Bold"/>
                <a:ea typeface="Canva Sans Bold"/>
                <a:cs typeface="Canva Sans Bold"/>
                <a:sym typeface="Canva Sans Bold"/>
              </a:rPr>
              <a:t>Territorial Supports </a:t>
            </a:r>
          </a:p>
        </p:txBody>
      </p:sp>
      <p:sp>
        <p:nvSpPr>
          <p:cNvPr name="TextBox 4" id="4"/>
          <p:cNvSpPr txBox="true"/>
          <p:nvPr/>
        </p:nvSpPr>
        <p:spPr>
          <a:xfrm rot="0">
            <a:off x="1028700" y="1944581"/>
            <a:ext cx="16230600" cy="7719060"/>
          </a:xfrm>
          <a:prstGeom prst="rect">
            <a:avLst/>
          </a:prstGeom>
        </p:spPr>
        <p:txBody>
          <a:bodyPr anchor="t" rtlCol="false" tIns="0" lIns="0" bIns="0" rIns="0">
            <a:spAutoFit/>
          </a:bodyPr>
          <a:lstStyle/>
          <a:p>
            <a:pPr algn="ctr">
              <a:lnSpc>
                <a:spcPts val="3079"/>
              </a:lnSpc>
            </a:pPr>
            <a:r>
              <a:rPr lang="en-US" sz="2199">
                <a:solidFill>
                  <a:srgbClr val="000000"/>
                </a:solidFill>
                <a:latin typeface="Canva Sans"/>
                <a:ea typeface="Canva Sans"/>
                <a:cs typeface="Canva Sans"/>
                <a:sym typeface="Canva Sans"/>
              </a:rPr>
              <a:t>The mental health nurse in your community</a:t>
            </a:r>
            <a:r>
              <a:rPr lang="en-US" sz="2199">
                <a:solidFill>
                  <a:srgbClr val="000000"/>
                </a:solidFill>
                <a:latin typeface="Canva Sans"/>
                <a:ea typeface="Canva Sans"/>
                <a:cs typeface="Canva Sans"/>
                <a:sym typeface="Canva Sans"/>
              </a:rPr>
              <a:t>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Your local Ilinniarvimmi Inuusilirijiit (school community counsellors)</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Wellness centres:</a:t>
            </a:r>
          </a:p>
          <a:p>
            <a:pPr algn="ctr">
              <a:lnSpc>
                <a:spcPts val="3079"/>
              </a:lnSpc>
            </a:pPr>
            <a:r>
              <a:rPr lang="en-US" sz="2199">
                <a:solidFill>
                  <a:srgbClr val="000000"/>
                </a:solidFill>
                <a:latin typeface="Canva Sans"/>
                <a:ea typeface="Canva Sans"/>
                <a:cs typeface="Canva Sans"/>
                <a:sym typeface="Canva Sans"/>
              </a:rPr>
              <a:t> Kitikmeot—Department of Healthy Living: 867-943-4670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Kivalliq—Pulaarvik Kablu Friendship Centre: 867-645-2600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Qikiqtani—Ilisaqsivik: 867-924-6565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Iqaluit—Tukisigiarvik: 867-979-2400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Kamatsiaqtut </a:t>
            </a:r>
            <a:r>
              <a:rPr lang="en-US" sz="2199">
                <a:solidFill>
                  <a:srgbClr val="000000"/>
                </a:solidFill>
                <a:latin typeface="Canva Sans"/>
                <a:ea typeface="Canva Sans"/>
                <a:cs typeface="Canva Sans"/>
                <a:sym typeface="Canva Sans"/>
              </a:rPr>
              <a:t>Helpline: </a:t>
            </a:r>
          </a:p>
          <a:p>
            <a:pPr algn="ctr">
              <a:lnSpc>
                <a:spcPts val="3079"/>
              </a:lnSpc>
            </a:pPr>
            <a:r>
              <a:rPr lang="en-US" sz="2199">
                <a:solidFill>
                  <a:srgbClr val="000000"/>
                </a:solidFill>
                <a:latin typeface="Canva Sans"/>
                <a:ea typeface="Canva Sans"/>
                <a:cs typeface="Canva Sans"/>
                <a:sym typeface="Canva Sans"/>
              </a:rPr>
              <a:t>Call 867-979-3333 or toll-free 1-800-265-3333</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Healing by Talking: </a:t>
            </a:r>
          </a:p>
          <a:p>
            <a:pPr algn="ctr">
              <a:lnSpc>
                <a:spcPts val="3079"/>
              </a:lnSpc>
            </a:pPr>
            <a:r>
              <a:rPr lang="en-US" sz="2199">
                <a:solidFill>
                  <a:srgbClr val="000000"/>
                </a:solidFill>
                <a:latin typeface="Canva Sans"/>
                <a:ea typeface="Canva Sans"/>
                <a:cs typeface="Canva Sans"/>
                <a:sym typeface="Canva Sans"/>
              </a:rPr>
              <a:t>Call 1-888-648-0070 or email healing@gov.nu.ca </a:t>
            </a:r>
          </a:p>
          <a:p>
            <a:pPr algn="ctr">
              <a:lnSpc>
                <a:spcPts val="2799"/>
              </a:lnSpc>
            </a:pPr>
          </a:p>
          <a:p>
            <a:pPr algn="ctr">
              <a:lnSpc>
                <a:spcPts val="27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1606763"/>
            <a:ext cx="16230600" cy="6563360"/>
          </a:xfrm>
          <a:prstGeom prst="rect">
            <a:avLst/>
          </a:prstGeom>
        </p:spPr>
        <p:txBody>
          <a:bodyPr anchor="t" rtlCol="false" tIns="0" lIns="0" bIns="0" rIns="0">
            <a:spAutoFit/>
          </a:bodyPr>
          <a:lstStyle/>
          <a:p>
            <a:pPr algn="ctr">
              <a:lnSpc>
                <a:spcPts val="3360"/>
              </a:lnSpc>
            </a:pPr>
            <a:r>
              <a:rPr lang="en-US" sz="2400">
                <a:solidFill>
                  <a:srgbClr val="000000"/>
                </a:solidFill>
                <a:latin typeface="Canva Sans"/>
                <a:ea typeface="Canva Sans"/>
                <a:cs typeface="Canva Sans"/>
                <a:sym typeface="Canva Sans"/>
              </a:rPr>
              <a:t>Tr</a:t>
            </a:r>
            <a:r>
              <a:rPr lang="en-US" sz="2400">
                <a:solidFill>
                  <a:srgbClr val="000000"/>
                </a:solidFill>
                <a:latin typeface="Canva Sans"/>
                <a:ea typeface="Canva Sans"/>
                <a:cs typeface="Canva Sans"/>
                <a:sym typeface="Canva Sans"/>
              </a:rPr>
              <a:t>ans Lifeline: </a:t>
            </a:r>
          </a:p>
          <a:p>
            <a:pPr algn="ctr">
              <a:lnSpc>
                <a:spcPts val="3360"/>
              </a:lnSpc>
            </a:pPr>
            <a:r>
              <a:rPr lang="en-US" sz="2400">
                <a:solidFill>
                  <a:srgbClr val="000000"/>
                </a:solidFill>
                <a:latin typeface="Canva Sans"/>
                <a:ea typeface="Canva Sans"/>
                <a:cs typeface="Canva Sans"/>
                <a:sym typeface="Canva Sans"/>
              </a:rPr>
              <a:t>Call 1-877-330-6366 </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LGBT Youth Line: </a:t>
            </a:r>
          </a:p>
          <a:p>
            <a:pPr algn="ctr">
              <a:lnSpc>
                <a:spcPts val="3360"/>
              </a:lnSpc>
            </a:pPr>
            <a:r>
              <a:rPr lang="en-US" sz="2400">
                <a:solidFill>
                  <a:srgbClr val="000000"/>
                </a:solidFill>
                <a:latin typeface="Canva Sans"/>
                <a:ea typeface="Canva Sans"/>
                <a:cs typeface="Canva Sans"/>
                <a:sym typeface="Canva Sans"/>
              </a:rPr>
              <a:t>Call 1-800-268-9688 or text 647-694-4275 for youth up to age 29.</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Kids Help Phone: </a:t>
            </a:r>
          </a:p>
          <a:p>
            <a:pPr algn="ctr">
              <a:lnSpc>
                <a:spcPts val="3360"/>
              </a:lnSpc>
            </a:pPr>
            <a:r>
              <a:rPr lang="en-US" sz="2400">
                <a:solidFill>
                  <a:srgbClr val="000000"/>
                </a:solidFill>
                <a:latin typeface="Canva Sans"/>
                <a:ea typeface="Canva Sans"/>
                <a:cs typeface="Canva Sans"/>
                <a:sym typeface="Canva Sans"/>
              </a:rPr>
              <a:t>Use the online chat at kidshelpphone.ca</a:t>
            </a:r>
          </a:p>
          <a:p>
            <a:pPr algn="ctr">
              <a:lnSpc>
                <a:spcPts val="3360"/>
              </a:lnSpc>
            </a:pPr>
            <a:r>
              <a:rPr lang="en-US" sz="2400">
                <a:solidFill>
                  <a:srgbClr val="000000"/>
                </a:solidFill>
                <a:latin typeface="Canva Sans"/>
                <a:ea typeface="Canva Sans"/>
                <a:cs typeface="Canva Sans"/>
                <a:sym typeface="Canva Sans"/>
              </a:rPr>
              <a:t>call 1-800-668-6868 or text CONNECT to 686868</a:t>
            </a:r>
          </a:p>
          <a:p>
            <a:pPr algn="ctr">
              <a:lnSpc>
                <a:spcPts val="3360"/>
              </a:lnSpc>
            </a:pPr>
          </a:p>
          <a:p>
            <a:pPr algn="ctr">
              <a:lnSpc>
                <a:spcPts val="3360"/>
              </a:lnSpc>
            </a:pPr>
            <a:r>
              <a:rPr lang="en-US" b="true" sz="2400">
                <a:solidFill>
                  <a:srgbClr val="000000"/>
                </a:solidFill>
                <a:latin typeface="Canva Sans Bold"/>
                <a:ea typeface="Canva Sans Bold"/>
                <a:cs typeface="Canva Sans Bold"/>
                <a:sym typeface="Canva Sans Bold"/>
              </a:rPr>
              <a:t>Isumajunnattiarniq App</a:t>
            </a:r>
          </a:p>
          <a:p>
            <a:pPr algn="l">
              <a:lnSpc>
                <a:spcPts val="3920"/>
              </a:lnSpc>
            </a:pPr>
          </a:p>
          <a:p>
            <a:pPr algn="ctr">
              <a:lnSpc>
                <a:spcPts val="3920"/>
              </a:lnSpc>
            </a:pPr>
          </a:p>
          <a:p>
            <a:pPr algn="ctr">
              <a:lnSpc>
                <a:spcPts val="3920"/>
              </a:lnSpc>
            </a:pPr>
          </a:p>
          <a:p>
            <a:pPr algn="ctr">
              <a:lnSpc>
                <a:spcPts val="3920"/>
              </a:lnSpc>
            </a:pPr>
          </a:p>
        </p:txBody>
      </p:sp>
      <p:sp>
        <p:nvSpPr>
          <p:cNvPr name="Freeform 4" id="4"/>
          <p:cNvSpPr/>
          <p:nvPr/>
        </p:nvSpPr>
        <p:spPr>
          <a:xfrm flipH="false" flipV="false" rot="0">
            <a:off x="9852375" y="7155247"/>
            <a:ext cx="2271621" cy="1906353"/>
          </a:xfrm>
          <a:custGeom>
            <a:avLst/>
            <a:gdLst/>
            <a:ahLst/>
            <a:cxnLst/>
            <a:rect r="r" b="b" t="t" l="l"/>
            <a:pathLst>
              <a:path h="1906353" w="2271621">
                <a:moveTo>
                  <a:pt x="0" y="0"/>
                </a:moveTo>
                <a:lnTo>
                  <a:pt x="2271621" y="0"/>
                </a:lnTo>
                <a:lnTo>
                  <a:pt x="2271621" y="1906354"/>
                </a:lnTo>
                <a:lnTo>
                  <a:pt x="0" y="1906354"/>
                </a:lnTo>
                <a:lnTo>
                  <a:pt x="0" y="0"/>
                </a:lnTo>
                <a:close/>
              </a:path>
            </a:pathLst>
          </a:custGeom>
          <a:blipFill>
            <a:blip r:embed="rId3"/>
            <a:stretch>
              <a:fillRect l="-100000" t="-47129" r="0" b="-46506"/>
            </a:stretch>
          </a:blipFill>
        </p:spPr>
      </p:sp>
      <p:sp>
        <p:nvSpPr>
          <p:cNvPr name="Freeform 5" id="5"/>
          <p:cNvSpPr/>
          <p:nvPr/>
        </p:nvSpPr>
        <p:spPr>
          <a:xfrm flipH="false" flipV="false" rot="0">
            <a:off x="5632762" y="7234195"/>
            <a:ext cx="2213273" cy="1748459"/>
          </a:xfrm>
          <a:custGeom>
            <a:avLst/>
            <a:gdLst/>
            <a:ahLst/>
            <a:cxnLst/>
            <a:rect r="r" b="b" t="t" l="l"/>
            <a:pathLst>
              <a:path h="1748459" w="2213273">
                <a:moveTo>
                  <a:pt x="0" y="0"/>
                </a:moveTo>
                <a:lnTo>
                  <a:pt x="2213273" y="0"/>
                </a:lnTo>
                <a:lnTo>
                  <a:pt x="2213273" y="1748458"/>
                </a:lnTo>
                <a:lnTo>
                  <a:pt x="0" y="1748458"/>
                </a:lnTo>
                <a:lnTo>
                  <a:pt x="0" y="0"/>
                </a:lnTo>
                <a:close/>
              </a:path>
            </a:pathLst>
          </a:custGeom>
          <a:blipFill>
            <a:blip r:embed="rId4"/>
            <a:stretch>
              <a:fillRect l="-5528" t="0" r="-5528" b="0"/>
            </a:stretch>
          </a:blipFill>
        </p:spPr>
      </p:sp>
      <p:sp>
        <p:nvSpPr>
          <p:cNvPr name="TextBox 6" id="6"/>
          <p:cNvSpPr txBox="true"/>
          <p:nvPr/>
        </p:nvSpPr>
        <p:spPr>
          <a:xfrm rot="0">
            <a:off x="7283686" y="971550"/>
            <a:ext cx="3720629" cy="537844"/>
          </a:xfrm>
          <a:prstGeom prst="rect">
            <a:avLst/>
          </a:prstGeom>
        </p:spPr>
        <p:txBody>
          <a:bodyPr anchor="t" rtlCol="false" tIns="0" lIns="0" bIns="0" rIns="0">
            <a:spAutoFit/>
          </a:bodyPr>
          <a:lstStyle/>
          <a:p>
            <a:pPr algn="ctr">
              <a:lnSpc>
                <a:spcPts val="4480"/>
              </a:lnSpc>
            </a:pPr>
            <a:r>
              <a:rPr lang="en-US" sz="3200" b="true">
                <a:solidFill>
                  <a:srgbClr val="000000"/>
                </a:solidFill>
                <a:latin typeface="Canva Sans Bold"/>
                <a:ea typeface="Canva Sans Bold"/>
                <a:cs typeface="Canva Sans Bold"/>
                <a:sym typeface="Canva Sans Bold"/>
              </a:rPr>
              <a:t>National Supports </a:t>
            </a:r>
          </a:p>
        </p:txBody>
      </p:sp>
      <p:sp>
        <p:nvSpPr>
          <p:cNvPr name="TextBox 7" id="7"/>
          <p:cNvSpPr txBox="true"/>
          <p:nvPr/>
        </p:nvSpPr>
        <p:spPr>
          <a:xfrm rot="0">
            <a:off x="5134924" y="6724154"/>
            <a:ext cx="2711111" cy="372744"/>
          </a:xfrm>
          <a:prstGeom prst="rect">
            <a:avLst/>
          </a:prstGeom>
        </p:spPr>
        <p:txBody>
          <a:bodyPr anchor="t" rtlCol="false" tIns="0" lIns="0" bIns="0" rIns="0">
            <a:spAutoFit/>
          </a:bodyPr>
          <a:lstStyle/>
          <a:p>
            <a:pPr algn="ctr">
              <a:lnSpc>
                <a:spcPts val="3080"/>
              </a:lnSpc>
            </a:pPr>
            <a:r>
              <a:rPr lang="en-US" sz="2200">
                <a:solidFill>
                  <a:srgbClr val="000000"/>
                </a:solidFill>
                <a:latin typeface="Canva Sans"/>
                <a:ea typeface="Canva Sans"/>
                <a:cs typeface="Canva Sans"/>
                <a:sym typeface="Canva Sans"/>
              </a:rPr>
              <a:t>iphone</a:t>
            </a:r>
          </a:p>
        </p:txBody>
      </p:sp>
      <p:sp>
        <p:nvSpPr>
          <p:cNvPr name="TextBox 8" id="8"/>
          <p:cNvSpPr txBox="true"/>
          <p:nvPr/>
        </p:nvSpPr>
        <p:spPr>
          <a:xfrm rot="0">
            <a:off x="9648759" y="6724154"/>
            <a:ext cx="2711111" cy="372744"/>
          </a:xfrm>
          <a:prstGeom prst="rect">
            <a:avLst/>
          </a:prstGeom>
        </p:spPr>
        <p:txBody>
          <a:bodyPr anchor="t" rtlCol="false" tIns="0" lIns="0" bIns="0" rIns="0">
            <a:spAutoFit/>
          </a:bodyPr>
          <a:lstStyle/>
          <a:p>
            <a:pPr algn="ctr">
              <a:lnSpc>
                <a:spcPts val="3080"/>
              </a:lnSpc>
            </a:pPr>
            <a:r>
              <a:rPr lang="en-US" sz="2200">
                <a:solidFill>
                  <a:srgbClr val="000000"/>
                </a:solidFill>
                <a:latin typeface="Canva Sans"/>
                <a:ea typeface="Canva Sans"/>
                <a:cs typeface="Canva Sans"/>
                <a:sym typeface="Canva Sans"/>
              </a:rPr>
              <a:t>android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366479" y="2513180"/>
            <a:ext cx="13555042"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egale.ca for more free resources, tools, and information </a:t>
            </a:r>
          </a:p>
        </p:txBody>
      </p:sp>
      <p:sp>
        <p:nvSpPr>
          <p:cNvPr name="TextBox 4" id="4"/>
          <p:cNvSpPr txBox="true"/>
          <p:nvPr/>
        </p:nvSpPr>
        <p:spPr>
          <a:xfrm rot="0">
            <a:off x="4598397" y="3669324"/>
            <a:ext cx="8638803"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Inuusiq.com for more information</a:t>
            </a:r>
          </a:p>
        </p:txBody>
      </p:sp>
      <p:sp>
        <p:nvSpPr>
          <p:cNvPr name="Freeform 5" id="5"/>
          <p:cNvSpPr/>
          <p:nvPr/>
        </p:nvSpPr>
        <p:spPr>
          <a:xfrm flipH="false" flipV="false" rot="0">
            <a:off x="7037564" y="4891698"/>
            <a:ext cx="3760469" cy="3677840"/>
          </a:xfrm>
          <a:custGeom>
            <a:avLst/>
            <a:gdLst/>
            <a:ahLst/>
            <a:cxnLst/>
            <a:rect r="r" b="b" t="t" l="l"/>
            <a:pathLst>
              <a:path h="3677840" w="3760469">
                <a:moveTo>
                  <a:pt x="0" y="0"/>
                </a:moveTo>
                <a:lnTo>
                  <a:pt x="3760468" y="0"/>
                </a:lnTo>
                <a:lnTo>
                  <a:pt x="3760468" y="3677840"/>
                </a:lnTo>
                <a:lnTo>
                  <a:pt x="0" y="3677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7014939" y="2073034"/>
            <a:ext cx="4258121"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Canva Sans Bold"/>
                <a:ea typeface="Canva Sans Bold"/>
                <a:cs typeface="Canva Sans Bold"/>
                <a:sym typeface="Canva Sans Bold"/>
              </a:rPr>
              <a:t>Learning goals </a:t>
            </a:r>
          </a:p>
        </p:txBody>
      </p:sp>
      <p:sp>
        <p:nvSpPr>
          <p:cNvPr name="TextBox 6" id="6"/>
          <p:cNvSpPr txBox="true"/>
          <p:nvPr/>
        </p:nvSpPr>
        <p:spPr>
          <a:xfrm rot="0">
            <a:off x="2694498" y="3146320"/>
            <a:ext cx="12899003" cy="4646929"/>
          </a:xfrm>
          <a:prstGeom prst="rect">
            <a:avLst/>
          </a:prstGeom>
        </p:spPr>
        <p:txBody>
          <a:bodyPr anchor="t" rtlCol="false" tIns="0" lIns="0" bIns="0" rIns="0">
            <a:spAutoFit/>
          </a:bodyPr>
          <a:lstStyle/>
          <a:p>
            <a:pPr algn="ctr">
              <a:lnSpc>
                <a:spcPts val="5320"/>
              </a:lnSpc>
              <a:spcBef>
                <a:spcPct val="0"/>
              </a:spcBef>
            </a:pPr>
            <a:r>
              <a:rPr lang="en-US" b="true" sz="3800">
                <a:solidFill>
                  <a:srgbClr val="000000"/>
                </a:solidFill>
                <a:latin typeface="Canva Sans Bold"/>
                <a:ea typeface="Canva Sans Bold"/>
                <a:cs typeface="Canva Sans Bold"/>
                <a:sym typeface="Canva Sans Bold"/>
              </a:rPr>
              <a:t>By the end of Lesson 1 participants can: </a:t>
            </a:r>
          </a:p>
          <a:p>
            <a:pPr algn="ctr">
              <a:lnSpc>
                <a:spcPts val="5320"/>
              </a:lnSpc>
              <a:spcBef>
                <a:spcPct val="0"/>
              </a:spcBef>
            </a:pPr>
          </a:p>
          <a:p>
            <a:pPr algn="l" marL="820427" indent="-410214" lvl="1">
              <a:lnSpc>
                <a:spcPts val="5320"/>
              </a:lnSpc>
              <a:buFont typeface="Arial"/>
              <a:buChar char="•"/>
            </a:pPr>
            <a:r>
              <a:rPr lang="en-US" sz="3800">
                <a:solidFill>
                  <a:srgbClr val="000000"/>
                </a:solidFill>
                <a:latin typeface="Canva Sans"/>
                <a:ea typeface="Canva Sans"/>
                <a:cs typeface="Canva Sans"/>
                <a:sym typeface="Canva Sans"/>
              </a:rPr>
              <a:t>Identify and define at least 4 terms from the 2SLGBTQI+ acronym.</a:t>
            </a:r>
          </a:p>
          <a:p>
            <a:pPr algn="l" marL="820427" indent="-410214" lvl="1">
              <a:lnSpc>
                <a:spcPts val="5320"/>
              </a:lnSpc>
              <a:buFont typeface="Arial"/>
              <a:buChar char="•"/>
            </a:pPr>
            <a:r>
              <a:rPr lang="en-US" sz="3800">
                <a:solidFill>
                  <a:srgbClr val="000000"/>
                </a:solidFill>
                <a:latin typeface="Canva Sans"/>
                <a:ea typeface="Canva Sans"/>
                <a:cs typeface="Canva Sans"/>
                <a:sym typeface="Canva Sans"/>
              </a:rPr>
              <a:t>Explain what a microaggression is and can provide examples.</a:t>
            </a:r>
          </a:p>
          <a:p>
            <a:pPr algn="l" marL="820427" indent="-410214" lvl="1">
              <a:lnSpc>
                <a:spcPts val="5320"/>
              </a:lnSpc>
              <a:buFont typeface="Arial"/>
              <a:buChar char="•"/>
            </a:pPr>
            <a:r>
              <a:rPr lang="en-US" sz="3800">
                <a:solidFill>
                  <a:srgbClr val="000000"/>
                </a:solidFill>
                <a:latin typeface="Canva Sans"/>
                <a:ea typeface="Canva Sans"/>
                <a:cs typeface="Canva Sans"/>
                <a:sym typeface="Canva Sans"/>
              </a:rPr>
              <a:t>Name at least 2 sources of support.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3962809" y="2440924"/>
            <a:ext cx="10362381" cy="636905"/>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Karoll"/>
                <a:ea typeface="Karoll"/>
                <a:cs typeface="Karoll"/>
                <a:sym typeface="Karoll"/>
              </a:rPr>
              <a:t>https://www.youtube.com/watch?v=tRvFj3ugdWU</a:t>
            </a:r>
          </a:p>
        </p:txBody>
      </p:sp>
      <p:sp>
        <p:nvSpPr>
          <p:cNvPr name="TextBox 4" id="4"/>
          <p:cNvSpPr txBox="true"/>
          <p:nvPr/>
        </p:nvSpPr>
        <p:spPr>
          <a:xfrm rot="0">
            <a:off x="4433312" y="1178086"/>
            <a:ext cx="8323362" cy="811530"/>
          </a:xfrm>
          <a:prstGeom prst="rect">
            <a:avLst/>
          </a:prstGeom>
        </p:spPr>
        <p:txBody>
          <a:bodyPr anchor="t" rtlCol="false" tIns="0" lIns="0" bIns="0" rIns="0">
            <a:spAutoFit/>
          </a:bodyPr>
          <a:lstStyle/>
          <a:p>
            <a:pPr algn="ctr">
              <a:lnSpc>
                <a:spcPts val="6720"/>
              </a:lnSpc>
            </a:pPr>
            <a:r>
              <a:rPr lang="en-US" sz="4800" b="true">
                <a:solidFill>
                  <a:srgbClr val="000000"/>
                </a:solidFill>
                <a:latin typeface="Canva Sans Bold"/>
                <a:ea typeface="Canva Sans Bold"/>
                <a:cs typeface="Canva Sans Bold"/>
                <a:sym typeface="Canva Sans Bold"/>
              </a:rPr>
              <a:t>Terminology you must know</a:t>
            </a:r>
          </a:p>
        </p:txBody>
      </p:sp>
      <p:pic>
        <p:nvPicPr>
          <p:cNvPr name="Picture 5" id="5"/>
          <p:cNvPicPr>
            <a:picLocks noChangeAspect="true"/>
          </p:cNvPicPr>
          <p:nvPr>
            <a:videoFile r:link="rId4"/>
          </p:nvPr>
        </p:nvPicPr>
        <p:blipFill>
          <a:blip r:embed="rId3"/>
          <a:stretch>
            <a:fillRect/>
          </a:stretch>
        </p:blipFill>
        <p:spPr>
          <a:xfrm rot="0">
            <a:off x="4433312" y="3337860"/>
            <a:ext cx="9580865" cy="538503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766768" y="2109317"/>
            <a:ext cx="4754463" cy="887095"/>
          </a:xfrm>
          <a:prstGeom prst="rect">
            <a:avLst/>
          </a:prstGeom>
        </p:spPr>
        <p:txBody>
          <a:bodyPr anchor="t" rtlCol="false" tIns="0" lIns="0" bIns="0" rIns="0">
            <a:spAutoFit/>
          </a:bodyPr>
          <a:lstStyle/>
          <a:p>
            <a:pPr algn="ctr">
              <a:lnSpc>
                <a:spcPts val="7279"/>
              </a:lnSpc>
            </a:pPr>
            <a:r>
              <a:rPr lang="en-US" b="true" sz="5199">
                <a:solidFill>
                  <a:srgbClr val="000000"/>
                </a:solidFill>
                <a:latin typeface="Canva Sans Bold"/>
                <a:ea typeface="Canva Sans Bold"/>
                <a:cs typeface="Canva Sans Bold"/>
                <a:sym typeface="Canva Sans Bold"/>
              </a:rPr>
              <a:t>Accountability</a:t>
            </a:r>
          </a:p>
        </p:txBody>
      </p:sp>
      <p:sp>
        <p:nvSpPr>
          <p:cNvPr name="TextBox 4" id="4"/>
          <p:cNvSpPr txBox="true"/>
          <p:nvPr/>
        </p:nvSpPr>
        <p:spPr>
          <a:xfrm rot="0">
            <a:off x="2441891" y="3413126"/>
            <a:ext cx="14817409" cy="358076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a:t>
            </a:r>
            <a:r>
              <a:rPr lang="en-US" sz="3399">
                <a:solidFill>
                  <a:srgbClr val="000000"/>
                </a:solidFill>
                <a:latin typeface="Canva Sans"/>
                <a:ea typeface="Canva Sans"/>
                <a:cs typeface="Canva Sans"/>
                <a:sym typeface="Canva Sans"/>
              </a:rPr>
              <a:t>at stood out to you in this video?</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 What type of language was used in this video?</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Did you have moments where you were uncomfortable or surprised?  </a:t>
            </a:r>
          </a:p>
        </p:txBody>
      </p:sp>
      <p:sp>
        <p:nvSpPr>
          <p:cNvPr name="Freeform 5" id="5"/>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2054256"/>
            <a:ext cx="16230600" cy="688974"/>
          </a:xfrm>
          <a:prstGeom prst="rect">
            <a:avLst/>
          </a:prstGeom>
        </p:spPr>
        <p:txBody>
          <a:bodyPr anchor="t" rtlCol="false" tIns="0" lIns="0" bIns="0" rIns="0">
            <a:spAutoFit/>
          </a:bodyPr>
          <a:lstStyle/>
          <a:p>
            <a:pPr algn="ctr">
              <a:lnSpc>
                <a:spcPts val="5600"/>
              </a:lnSpc>
            </a:pPr>
            <a:r>
              <a:rPr lang="en-US" sz="4000" b="true">
                <a:solidFill>
                  <a:srgbClr val="000000"/>
                </a:solidFill>
                <a:latin typeface="Canva Sans Bold"/>
                <a:ea typeface="Canva Sans Bold"/>
                <a:cs typeface="Canva Sans Bold"/>
                <a:sym typeface="Canva Sans Bold"/>
              </a:rPr>
              <a:t>Themes that will appear during this discussion  </a:t>
            </a:r>
          </a:p>
        </p:txBody>
      </p:sp>
      <p:grpSp>
        <p:nvGrpSpPr>
          <p:cNvPr name="Group 4" id="4"/>
          <p:cNvGrpSpPr/>
          <p:nvPr/>
        </p:nvGrpSpPr>
        <p:grpSpPr>
          <a:xfrm rot="0">
            <a:off x="3906958" y="3986530"/>
            <a:ext cx="9866499" cy="2313940"/>
            <a:chOff x="0" y="0"/>
            <a:chExt cx="13155332" cy="3085253"/>
          </a:xfrm>
        </p:grpSpPr>
        <p:sp>
          <p:nvSpPr>
            <p:cNvPr name="TextBox 5" id="5"/>
            <p:cNvSpPr txBox="true"/>
            <p:nvPr/>
          </p:nvSpPr>
          <p:spPr>
            <a:xfrm rot="0">
              <a:off x="0" y="-66675"/>
              <a:ext cx="5733554" cy="3151928"/>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Homophobia</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Micro-aggression</a:t>
              </a:r>
            </a:p>
            <a:p>
              <a:pPr algn="l">
                <a:lnSpc>
                  <a:spcPts val="4759"/>
                </a:lnSpc>
              </a:pPr>
            </a:p>
          </p:txBody>
        </p:sp>
        <p:sp>
          <p:nvSpPr>
            <p:cNvPr name="TextBox 6" id="6"/>
            <p:cNvSpPr txBox="true"/>
            <p:nvPr/>
          </p:nvSpPr>
          <p:spPr>
            <a:xfrm rot="0">
              <a:off x="8357014" y="-66675"/>
              <a:ext cx="4798318" cy="3151928"/>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Name calling</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Pee</a:t>
              </a:r>
              <a:r>
                <a:rPr lang="en-US" sz="3399">
                  <a:solidFill>
                    <a:srgbClr val="000000"/>
                  </a:solidFill>
                  <a:latin typeface="Canva Sans"/>
                  <a:ea typeface="Canva Sans"/>
                  <a:cs typeface="Canva Sans"/>
                  <a:sym typeface="Canva Sans"/>
                </a:rPr>
                <a:t>r pressure</a:t>
              </a:r>
            </a:p>
            <a:p>
              <a:pPr algn="l">
                <a:lnSpc>
                  <a:spcPts val="4759"/>
                </a:lnSpc>
              </a:pPr>
            </a:p>
          </p:txBody>
        </p:sp>
      </p:grpSp>
      <p:sp>
        <p:nvSpPr>
          <p:cNvPr name="Freeform 7" id="7"/>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193485" y="2381197"/>
            <a:ext cx="4754463" cy="887095"/>
          </a:xfrm>
          <a:prstGeom prst="rect">
            <a:avLst/>
          </a:prstGeom>
        </p:spPr>
        <p:txBody>
          <a:bodyPr anchor="t" rtlCol="false" tIns="0" lIns="0" bIns="0" rIns="0">
            <a:spAutoFit/>
          </a:bodyPr>
          <a:lstStyle/>
          <a:p>
            <a:pPr algn="ctr">
              <a:lnSpc>
                <a:spcPts val="7279"/>
              </a:lnSpc>
            </a:pPr>
            <a:r>
              <a:rPr lang="en-US" b="true" sz="5199">
                <a:solidFill>
                  <a:srgbClr val="000000"/>
                </a:solidFill>
                <a:latin typeface="Canva Sans Bold"/>
                <a:ea typeface="Canva Sans Bold"/>
                <a:cs typeface="Canva Sans Bold"/>
                <a:sym typeface="Canva Sans Bold"/>
              </a:rPr>
              <a:t>Accountability</a:t>
            </a:r>
          </a:p>
        </p:txBody>
      </p:sp>
      <p:sp>
        <p:nvSpPr>
          <p:cNvPr name="TextBox 4" id="4"/>
          <p:cNvSpPr txBox="true"/>
          <p:nvPr/>
        </p:nvSpPr>
        <p:spPr>
          <a:xfrm rot="0">
            <a:off x="2057400" y="4327419"/>
            <a:ext cx="15201900" cy="118046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Why do you think such (homophobic) jokes are common?</a:t>
            </a:r>
          </a:p>
          <a:p>
            <a:pPr algn="just">
              <a:lnSpc>
                <a:spcPts val="4759"/>
              </a:lnSpc>
            </a:pPr>
          </a:p>
        </p:txBody>
      </p:sp>
      <p:sp>
        <p:nvSpPr>
          <p:cNvPr name="Freeform 5" id="5"/>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788111" y="2607942"/>
            <a:ext cx="6711778" cy="5515861"/>
          </a:xfrm>
          <a:custGeom>
            <a:avLst/>
            <a:gdLst/>
            <a:ahLst/>
            <a:cxnLst/>
            <a:rect r="r" b="b" t="t" l="l"/>
            <a:pathLst>
              <a:path h="5515861" w="6711778">
                <a:moveTo>
                  <a:pt x="0" y="0"/>
                </a:moveTo>
                <a:lnTo>
                  <a:pt x="6711778" y="0"/>
                </a:lnTo>
                <a:lnTo>
                  <a:pt x="6711778" y="5515861"/>
                </a:lnTo>
                <a:lnTo>
                  <a:pt x="0" y="551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5955258" y="1980341"/>
            <a:ext cx="5076602"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History of Pride</a:t>
            </a:r>
          </a:p>
        </p:txBody>
      </p:sp>
      <p:sp>
        <p:nvSpPr>
          <p:cNvPr name="TextBox 4" id="4"/>
          <p:cNvSpPr txBox="true"/>
          <p:nvPr/>
        </p:nvSpPr>
        <p:spPr>
          <a:xfrm rot="0">
            <a:off x="1028700" y="3359356"/>
            <a:ext cx="16230600"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 https://www.youtube.com/watch?v=Q1D65SxzojI</a:t>
            </a:r>
          </a:p>
        </p:txBody>
      </p:sp>
      <p:pic>
        <p:nvPicPr>
          <p:cNvPr name="Picture 5" id="5"/>
          <p:cNvPicPr>
            <a:picLocks noChangeAspect="true"/>
          </p:cNvPicPr>
          <p:nvPr>
            <a:videoFile r:link="rId4"/>
          </p:nvPr>
        </p:nvPicPr>
        <p:blipFill>
          <a:blip r:embed="rId3"/>
          <a:stretch>
            <a:fillRect/>
          </a:stretch>
        </p:blipFill>
        <p:spPr>
          <a:xfrm rot="0">
            <a:off x="5103242" y="4326480"/>
            <a:ext cx="8081515" cy="4542304"/>
          </a:xfrm>
          <a:prstGeom prst="rect">
            <a:avLst/>
          </a:prstGeom>
        </p:spPr>
      </p:pic>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DAHKyrQq6Gc</dc:identifier>
  <dcterms:modified xsi:type="dcterms:W3CDTF">2011-08-01T06:04:30Z</dcterms:modified>
  <cp:revision>1</cp:revision>
  <dc:title>Lesson 1</dc:title>
</cp:coreProperties>
</file>