
<file path=[Content_Types].xml><?xml version="1.0" encoding="utf-8"?>
<Types xmlns="http://schemas.openxmlformats.org/package/2006/content-types">
  <Default ContentType="application/x-fontdata" Extension="fntdata"/>
  <Default ContentType="image/jpeg" Extension="jpeg"/>
  <Default ContentType="video/mp4" Extension="mp4"/>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x="18288000" cy="10287000"/>
  <p:notesSz cx="6858000" cy="9144000"/>
  <p:embeddedFontLst>
    <p:embeddedFont>
      <p:font typeface="Karoll" charset="1" panose="00000000000000000000"/>
      <p:regular r:id="rId45"/>
    </p:embeddedFont>
    <p:embeddedFont>
      <p:font typeface="Canva Sans Bold" charset="1" panose="020B0803030501040103"/>
      <p:regular r:id="rId46"/>
    </p:embeddedFont>
    <p:embeddedFont>
      <p:font typeface="Canva Sans" charset="1" panose="020B0503030501040103"/>
      <p:regular r:id="rId47"/>
    </p:embeddedFont>
    <p:embeddedFont>
      <p:font typeface="Canva Sans Italics" charset="1" panose="020B0503030501040103"/>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7.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8.jpeg" Type="http://schemas.openxmlformats.org/officeDocument/2006/relationships/image"/><Relationship Id="rId4" Target="../media/VAHNZU_lxPs.mp4" Type="http://schemas.openxmlformats.org/officeDocument/2006/relationships/video"/><Relationship Id="rId5" Target="../media/VAHNZU_lxPs.mp4" Type="http://schemas.microsoft.com/office/2007/relationships/media"/></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media/image9.jpeg" Type="http://schemas.openxmlformats.org/officeDocument/2006/relationships/image"/><Relationship Id="rId6" Target="https://www.youtube.com/watch?v=-MM7hM-Q_QM" TargetMode="External" Type="http://schemas.openxmlformats.org/officeDocument/2006/relationships/video"/></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9.jpeg" Type="http://schemas.openxmlformats.org/officeDocument/2006/relationships/image"/><Relationship Id="rId4" Target="../media/VAHNZYQ4_E8.mp4" Type="http://schemas.openxmlformats.org/officeDocument/2006/relationships/video"/><Relationship Id="rId5" Target="../media/VAHNZYQ4_E8.mp4" Type="http://schemas.microsoft.com/office/2007/relationships/media"/></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jpeg" Type="http://schemas.openxmlformats.org/officeDocument/2006/relationships/image"/><Relationship Id="rId4" Target="https://www.youtube.com/watch?v=tRvFj3ugdWU" TargetMode="External" Type="http://schemas.openxmlformats.org/officeDocument/2006/relationships/video"/></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0.jpeg" Type="http://schemas.openxmlformats.org/officeDocument/2006/relationships/image"/><Relationship Id="rId4" Target="../media/VAHNZU4CIxE.mp4" Type="http://schemas.openxmlformats.org/officeDocument/2006/relationships/video"/><Relationship Id="rId5" Target="../media/VAHNZU4CIxE.mp4" Type="http://schemas.microsoft.com/office/2007/relationships/media"/></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11.png" Type="http://schemas.openxmlformats.org/officeDocument/2006/relationships/image"/><Relationship Id="rId4" Target="../media/image12.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9.jpeg" Type="http://schemas.openxmlformats.org/officeDocument/2006/relationships/image"/><Relationship Id="rId4" Target="https://www.youtube.com/watch?v=Q1D65SxzojI" TargetMode="External" Type="http://schemas.openxmlformats.org/officeDocument/2006/relationships/video"/><Relationship Id="rId5" Target="../media/image7.png" Type="http://schemas.openxmlformats.org/officeDocument/2006/relationships/image"/><Relationship Id="rId6" Target="../media/image8.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2399478" y="-536476"/>
            <a:ext cx="13489044" cy="8773499"/>
          </a:xfrm>
          <a:custGeom>
            <a:avLst/>
            <a:gdLst/>
            <a:ahLst/>
            <a:cxnLst/>
            <a:rect r="r" b="b" t="t" l="l"/>
            <a:pathLst>
              <a:path h="8773499" w="13489044">
                <a:moveTo>
                  <a:pt x="0" y="0"/>
                </a:moveTo>
                <a:lnTo>
                  <a:pt x="13489044" y="0"/>
                </a:lnTo>
                <a:lnTo>
                  <a:pt x="13489044" y="8773499"/>
                </a:lnTo>
                <a:lnTo>
                  <a:pt x="0" y="8773499"/>
                </a:lnTo>
                <a:lnTo>
                  <a:pt x="0" y="0"/>
                </a:lnTo>
                <a:close/>
              </a:path>
            </a:pathLst>
          </a:custGeom>
          <a:blipFill>
            <a:blip r:embed="rId3"/>
            <a:stretch>
              <a:fillRect l="0" t="0" r="0" b="0"/>
            </a:stretch>
          </a:blipFill>
        </p:spPr>
      </p:sp>
      <p:sp>
        <p:nvSpPr>
          <p:cNvPr name="Freeform 4" id="4"/>
          <p:cNvSpPr/>
          <p:nvPr/>
        </p:nvSpPr>
        <p:spPr>
          <a:xfrm flipH="false" flipV="false" rot="0">
            <a:off x="5311673" y="2395379"/>
            <a:ext cx="7315200" cy="3769836"/>
          </a:xfrm>
          <a:custGeom>
            <a:avLst/>
            <a:gdLst/>
            <a:ahLst/>
            <a:cxnLst/>
            <a:rect r="r" b="b" t="t" l="l"/>
            <a:pathLst>
              <a:path h="3769836" w="7315200">
                <a:moveTo>
                  <a:pt x="0" y="0"/>
                </a:moveTo>
                <a:lnTo>
                  <a:pt x="7315200" y="0"/>
                </a:lnTo>
                <a:lnTo>
                  <a:pt x="7315200" y="3769836"/>
                </a:lnTo>
                <a:lnTo>
                  <a:pt x="0" y="37698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311673" y="6165215"/>
            <a:ext cx="7315200" cy="365760"/>
          </a:xfrm>
          <a:custGeom>
            <a:avLst/>
            <a:gdLst/>
            <a:ahLst/>
            <a:cxnLst/>
            <a:rect r="r" b="b" t="t" l="l"/>
            <a:pathLst>
              <a:path h="365760" w="7315200">
                <a:moveTo>
                  <a:pt x="0" y="0"/>
                </a:moveTo>
                <a:lnTo>
                  <a:pt x="7315200" y="0"/>
                </a:lnTo>
                <a:lnTo>
                  <a:pt x="7315200" y="365760"/>
                </a:lnTo>
                <a:lnTo>
                  <a:pt x="0" y="3657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6" id="6"/>
          <p:cNvSpPr txBox="true"/>
          <p:nvPr/>
        </p:nvSpPr>
        <p:spPr>
          <a:xfrm rot="0">
            <a:off x="6279911" y="6281420"/>
            <a:ext cx="5378723" cy="636905"/>
          </a:xfrm>
          <a:prstGeom prst="rect">
            <a:avLst/>
          </a:prstGeom>
        </p:spPr>
        <p:txBody>
          <a:bodyPr anchor="t" rtlCol="false" tIns="0" lIns="0" bIns="0" rIns="0">
            <a:spAutoFit/>
          </a:bodyPr>
          <a:lstStyle/>
          <a:p>
            <a:pPr algn="ctr">
              <a:lnSpc>
                <a:spcPts val="5319"/>
              </a:lnSpc>
            </a:pPr>
            <a:r>
              <a:rPr lang="en-US" sz="3799">
                <a:solidFill>
                  <a:srgbClr val="000000"/>
                </a:solidFill>
                <a:latin typeface="Karoll"/>
                <a:ea typeface="Karoll"/>
                <a:cs typeface="Karoll"/>
                <a:sym typeface="Karoll"/>
              </a:rPr>
              <a:t>Uvangaujunga - Lesson 1 </a:t>
            </a:r>
          </a:p>
        </p:txBody>
      </p:sp>
      <p:sp>
        <p:nvSpPr>
          <p:cNvPr name="TextBox 7" id="7"/>
          <p:cNvSpPr txBox="true"/>
          <p:nvPr/>
        </p:nvSpPr>
        <p:spPr>
          <a:xfrm rot="0">
            <a:off x="7263479" y="6842126"/>
            <a:ext cx="3411587" cy="712471"/>
          </a:xfrm>
          <a:prstGeom prst="rect">
            <a:avLst/>
          </a:prstGeom>
        </p:spPr>
        <p:txBody>
          <a:bodyPr anchor="t" rtlCol="false" tIns="0" lIns="0" bIns="0" rIns="0">
            <a:spAutoFit/>
          </a:bodyPr>
          <a:lstStyle/>
          <a:p>
            <a:pPr algn="ctr">
              <a:lnSpc>
                <a:spcPts val="5879"/>
              </a:lnSpc>
            </a:pPr>
            <a:r>
              <a:rPr lang="en-US" sz="4199">
                <a:solidFill>
                  <a:srgbClr val="000000"/>
                </a:solidFill>
                <a:latin typeface="Karoll"/>
                <a:ea typeface="Karoll"/>
                <a:cs typeface="Karoll"/>
                <a:sym typeface="Karoll"/>
              </a:rPr>
              <a:t>Accountability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5929235" y="1980341"/>
            <a:ext cx="5076602"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History of Pride</a:t>
            </a:r>
          </a:p>
        </p:txBody>
      </p:sp>
      <p:sp>
        <p:nvSpPr>
          <p:cNvPr name="TextBox 4" id="4"/>
          <p:cNvSpPr txBox="true"/>
          <p:nvPr/>
        </p:nvSpPr>
        <p:spPr>
          <a:xfrm rot="0">
            <a:off x="1586359" y="3337913"/>
            <a:ext cx="14448790" cy="5146661"/>
          </a:xfrm>
          <a:prstGeom prst="rect">
            <a:avLst/>
          </a:prstGeom>
        </p:spPr>
        <p:txBody>
          <a:bodyPr anchor="t" rtlCol="false" tIns="0" lIns="0" bIns="0" rIns="0">
            <a:spAutoFit/>
          </a:bodyPr>
          <a:lstStyle/>
          <a:p>
            <a:pPr algn="just" marL="701692" indent="-350846" lvl="1">
              <a:lnSpc>
                <a:spcPts val="4550"/>
              </a:lnSpc>
              <a:buFont typeface="Arial"/>
              <a:buChar char="•"/>
            </a:pPr>
            <a:r>
              <a:rPr lang="en-US" sz="3250">
                <a:solidFill>
                  <a:srgbClr val="000000"/>
                </a:solidFill>
                <a:latin typeface="Canva Sans"/>
                <a:ea typeface="Canva Sans"/>
                <a:cs typeface="Canva Sans"/>
                <a:sym typeface="Canva Sans"/>
              </a:rPr>
              <a:t>Pl</a:t>
            </a:r>
            <a:r>
              <a:rPr lang="en-US" sz="3250">
                <a:solidFill>
                  <a:srgbClr val="000000"/>
                </a:solidFill>
                <a:latin typeface="Canva Sans"/>
                <a:ea typeface="Canva Sans"/>
                <a:cs typeface="Canva Sans"/>
                <a:sym typeface="Canva Sans"/>
              </a:rPr>
              <a:t>ay video: https://www.youtube.com/watch?v=Q1D65SxzojI</a:t>
            </a:r>
          </a:p>
          <a:p>
            <a:pPr algn="just">
              <a:lnSpc>
                <a:spcPts val="4550"/>
              </a:lnSpc>
            </a:pPr>
          </a:p>
          <a:p>
            <a:pPr algn="l" marL="701692" indent="-350846" lvl="1">
              <a:lnSpc>
                <a:spcPts val="4550"/>
              </a:lnSpc>
              <a:buFont typeface="Arial"/>
              <a:buChar char="•"/>
            </a:pPr>
            <a:r>
              <a:rPr lang="en-US" sz="3250">
                <a:solidFill>
                  <a:srgbClr val="000000"/>
                </a:solidFill>
                <a:latin typeface="Canva Sans"/>
                <a:ea typeface="Canva Sans"/>
                <a:cs typeface="Canva Sans"/>
                <a:sym typeface="Canva Sans"/>
              </a:rPr>
              <a:t>What is homophobia? </a:t>
            </a:r>
          </a:p>
          <a:p>
            <a:pPr algn="l">
              <a:lnSpc>
                <a:spcPts val="4550"/>
              </a:lnSpc>
            </a:pPr>
          </a:p>
          <a:p>
            <a:pPr algn="l" marL="701692" indent="-350846" lvl="1">
              <a:lnSpc>
                <a:spcPts val="4550"/>
              </a:lnSpc>
              <a:buFont typeface="Arial"/>
              <a:buChar char="•"/>
            </a:pPr>
            <a:r>
              <a:rPr lang="en-US" sz="3250">
                <a:solidFill>
                  <a:srgbClr val="000000"/>
                </a:solidFill>
                <a:latin typeface="Canva Sans"/>
                <a:ea typeface="Canva Sans"/>
                <a:cs typeface="Canva Sans"/>
                <a:sym typeface="Canva Sans"/>
              </a:rPr>
              <a:t>Do you know what microaggressions are? </a:t>
            </a:r>
          </a:p>
          <a:p>
            <a:pPr algn="l">
              <a:lnSpc>
                <a:spcPts val="4550"/>
              </a:lnSpc>
            </a:pPr>
          </a:p>
          <a:p>
            <a:pPr algn="l" marL="701692" indent="-350846" lvl="1">
              <a:lnSpc>
                <a:spcPts val="4550"/>
              </a:lnSpc>
              <a:buFont typeface="Arial"/>
              <a:buChar char="•"/>
            </a:pPr>
            <a:r>
              <a:rPr lang="en-US" sz="3250">
                <a:solidFill>
                  <a:srgbClr val="000000"/>
                </a:solidFill>
                <a:latin typeface="Canva Sans"/>
                <a:ea typeface="Canva Sans"/>
                <a:cs typeface="Canva Sans"/>
                <a:sym typeface="Canva Sans"/>
              </a:rPr>
              <a:t>How does youth 3 speak-up against youth 1? </a:t>
            </a:r>
          </a:p>
          <a:p>
            <a:pPr algn="l">
              <a:lnSpc>
                <a:spcPts val="4550"/>
              </a:lnSpc>
            </a:pPr>
          </a:p>
          <a:p>
            <a:pPr algn="l" marL="701692" indent="-350846" lvl="1">
              <a:lnSpc>
                <a:spcPts val="4550"/>
              </a:lnSpc>
              <a:buFont typeface="Arial"/>
              <a:buChar char="•"/>
            </a:pPr>
            <a:r>
              <a:rPr lang="en-US" sz="3250">
                <a:solidFill>
                  <a:srgbClr val="000000"/>
                </a:solidFill>
                <a:latin typeface="Canva Sans"/>
                <a:ea typeface="Canva Sans"/>
                <a:cs typeface="Canva Sans"/>
                <a:sym typeface="Canva Sans"/>
              </a:rPr>
              <a:t>In an alternate version, where no one speaks up, what might happen? </a:t>
            </a:r>
          </a:p>
        </p:txBody>
      </p:sp>
      <p:sp>
        <p:nvSpPr>
          <p:cNvPr name="Freeform 5" id="5"/>
          <p:cNvSpPr/>
          <p:nvPr/>
        </p:nvSpPr>
        <p:spPr>
          <a:xfrm flipH="true" flipV="false" rot="0">
            <a:off x="12780116" y="1028700"/>
            <a:ext cx="4479184" cy="4479184"/>
          </a:xfrm>
          <a:custGeom>
            <a:avLst/>
            <a:gdLst/>
            <a:ahLst/>
            <a:cxnLst/>
            <a:rect r="r" b="b" t="t" l="l"/>
            <a:pathLst>
              <a:path h="4479184" w="4479184">
                <a:moveTo>
                  <a:pt x="4479184" y="0"/>
                </a:moveTo>
                <a:lnTo>
                  <a:pt x="0" y="0"/>
                </a:lnTo>
                <a:lnTo>
                  <a:pt x="0" y="4479184"/>
                </a:lnTo>
                <a:lnTo>
                  <a:pt x="4479184" y="4479184"/>
                </a:lnTo>
                <a:lnTo>
                  <a:pt x="447918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6940860" y="1655716"/>
            <a:ext cx="4406280"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Final Activity </a:t>
            </a:r>
          </a:p>
        </p:txBody>
      </p:sp>
      <p:sp>
        <p:nvSpPr>
          <p:cNvPr name="TextBox 4" id="4"/>
          <p:cNvSpPr txBox="true"/>
          <p:nvPr/>
        </p:nvSpPr>
        <p:spPr>
          <a:xfrm rot="0">
            <a:off x="2265776" y="3243373"/>
            <a:ext cx="14000408" cy="418084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What do you think would be some unique challenges of being a part of the 2SLGBTQI+ community in Nunavut? </a:t>
            </a:r>
          </a:p>
          <a:p>
            <a:pPr algn="l">
              <a:lnSpc>
                <a:spcPts val="4759"/>
              </a:lnSpc>
            </a:pPr>
          </a:p>
          <a:p>
            <a:pPr algn="l">
              <a:lnSpc>
                <a:spcPts val="4759"/>
              </a:lnSpc>
            </a:pPr>
          </a:p>
          <a:p>
            <a:pPr algn="l" marL="734059" indent="-367030" lvl="1">
              <a:lnSpc>
                <a:spcPts val="4759"/>
              </a:lnSpc>
              <a:buFont typeface="Arial"/>
              <a:buChar char="•"/>
            </a:pPr>
            <a:r>
              <a:rPr lang="en-US" sz="3399" i="true">
                <a:solidFill>
                  <a:srgbClr val="000000"/>
                </a:solidFill>
                <a:latin typeface="Canva Sans Italics"/>
                <a:ea typeface="Canva Sans Italics"/>
                <a:cs typeface="Canva Sans Italics"/>
                <a:sym typeface="Canva Sans Italics"/>
              </a:rPr>
              <a:t>Write down your answers on the pieces of paper provided. Your responses will be discussed in the next lesson. </a:t>
            </a:r>
          </a:p>
          <a:p>
            <a:pPr algn="l">
              <a:lnSpc>
                <a:spcPts val="4759"/>
              </a:lnSpc>
            </a:pPr>
          </a:p>
        </p:txBody>
      </p:sp>
      <p:sp>
        <p:nvSpPr>
          <p:cNvPr name="Freeform 5" id="5"/>
          <p:cNvSpPr/>
          <p:nvPr/>
        </p:nvSpPr>
        <p:spPr>
          <a:xfrm flipH="false" flipV="true" rot="0">
            <a:off x="1028700" y="4779116"/>
            <a:ext cx="4479184" cy="4479184"/>
          </a:xfrm>
          <a:custGeom>
            <a:avLst/>
            <a:gdLst/>
            <a:ahLst/>
            <a:cxnLst/>
            <a:rect r="r" b="b" t="t" l="l"/>
            <a:pathLst>
              <a:path h="4479184" w="4479184">
                <a:moveTo>
                  <a:pt x="0" y="4479184"/>
                </a:moveTo>
                <a:lnTo>
                  <a:pt x="4479184" y="4479184"/>
                </a:lnTo>
                <a:lnTo>
                  <a:pt x="4479184" y="0"/>
                </a:lnTo>
                <a:lnTo>
                  <a:pt x="0" y="0"/>
                </a:lnTo>
                <a:lnTo>
                  <a:pt x="0"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8042672" y="2085771"/>
            <a:ext cx="2202656" cy="811530"/>
          </a:xfrm>
          <a:prstGeom prst="rect">
            <a:avLst/>
          </a:prstGeom>
        </p:spPr>
        <p:txBody>
          <a:bodyPr anchor="t" rtlCol="false" tIns="0" lIns="0" bIns="0" rIns="0">
            <a:spAutoFit/>
          </a:bodyPr>
          <a:lstStyle/>
          <a:p>
            <a:pPr algn="ctr">
              <a:lnSpc>
                <a:spcPts val="6720"/>
              </a:lnSpc>
            </a:pPr>
            <a:r>
              <a:rPr lang="en-US" sz="4800" b="true">
                <a:solidFill>
                  <a:srgbClr val="000000"/>
                </a:solidFill>
                <a:latin typeface="Canva Sans Bold"/>
                <a:ea typeface="Canva Sans Bold"/>
                <a:cs typeface="Canva Sans Bold"/>
                <a:sym typeface="Canva Sans Bold"/>
              </a:rPr>
              <a:t>Closing</a:t>
            </a:r>
          </a:p>
        </p:txBody>
      </p:sp>
      <p:sp>
        <p:nvSpPr>
          <p:cNvPr name="TextBox 4" id="4"/>
          <p:cNvSpPr txBox="true"/>
          <p:nvPr/>
        </p:nvSpPr>
        <p:spPr>
          <a:xfrm rot="0">
            <a:off x="2674128" y="3362000"/>
            <a:ext cx="13309624" cy="4631055"/>
          </a:xfrm>
          <a:prstGeom prst="rect">
            <a:avLst/>
          </a:prstGeom>
        </p:spPr>
        <p:txBody>
          <a:bodyPr anchor="t" rtlCol="false" tIns="0" lIns="0" bIns="0" rIns="0">
            <a:spAutoFit/>
          </a:bodyPr>
          <a:lstStyle/>
          <a:p>
            <a:pPr algn="just">
              <a:lnSpc>
                <a:spcPts val="4620"/>
              </a:lnSpc>
            </a:pPr>
            <a:r>
              <a:rPr lang="en-US" sz="3300">
                <a:solidFill>
                  <a:srgbClr val="000000"/>
                </a:solidFill>
                <a:latin typeface="Canva Sans"/>
                <a:ea typeface="Canva Sans"/>
                <a:cs typeface="Canva Sans"/>
                <a:sym typeface="Canva Sans"/>
              </a:rPr>
              <a:t>Thank you all for sharing your responses an</a:t>
            </a:r>
            <a:r>
              <a:rPr lang="en-US" sz="3300">
                <a:solidFill>
                  <a:srgbClr val="000000"/>
                </a:solidFill>
                <a:latin typeface="Canva Sans"/>
                <a:ea typeface="Canva Sans"/>
                <a:cs typeface="Canva Sans"/>
                <a:sym typeface="Canva Sans"/>
              </a:rPr>
              <a:t>d participating in this discussion. We have supports available, so if you feel like you need to speak with someone, there are resources listed on the resource cards provided or you can speak with the support person present. </a:t>
            </a:r>
          </a:p>
          <a:p>
            <a:pPr algn="just">
              <a:lnSpc>
                <a:spcPts val="4620"/>
              </a:lnSpc>
            </a:pPr>
          </a:p>
          <a:p>
            <a:pPr algn="just">
              <a:lnSpc>
                <a:spcPts val="4620"/>
              </a:lnSpc>
            </a:pPr>
            <a:r>
              <a:rPr lang="en-US" sz="3300">
                <a:solidFill>
                  <a:srgbClr val="000000"/>
                </a:solidFill>
                <a:latin typeface="Canva Sans"/>
                <a:ea typeface="Canva Sans"/>
                <a:cs typeface="Canva Sans"/>
                <a:sym typeface="Canva Sans"/>
              </a:rPr>
              <a:t>We will continue this conversation in the next part, where we will discuss how we can address these unique challenges. </a:t>
            </a:r>
          </a:p>
        </p:txBody>
      </p:sp>
      <p:sp>
        <p:nvSpPr>
          <p:cNvPr name="Freeform 5" id="5"/>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028700" y="971550"/>
            <a:ext cx="16230600" cy="537844"/>
          </a:xfrm>
          <a:prstGeom prst="rect">
            <a:avLst/>
          </a:prstGeom>
        </p:spPr>
        <p:txBody>
          <a:bodyPr anchor="t" rtlCol="false" tIns="0" lIns="0" bIns="0" rIns="0">
            <a:spAutoFit/>
          </a:bodyPr>
          <a:lstStyle/>
          <a:p>
            <a:pPr algn="ctr">
              <a:lnSpc>
                <a:spcPts val="4480"/>
              </a:lnSpc>
            </a:pPr>
            <a:r>
              <a:rPr lang="en-US" b="true" sz="3200">
                <a:solidFill>
                  <a:srgbClr val="000000"/>
                </a:solidFill>
                <a:latin typeface="Canva Sans Bold"/>
                <a:ea typeface="Canva Sans Bold"/>
                <a:cs typeface="Canva Sans Bold"/>
                <a:sym typeface="Canva Sans Bold"/>
              </a:rPr>
              <a:t>Territorial Supports </a:t>
            </a:r>
          </a:p>
        </p:txBody>
      </p:sp>
      <p:sp>
        <p:nvSpPr>
          <p:cNvPr name="TextBox 4" id="4"/>
          <p:cNvSpPr txBox="true"/>
          <p:nvPr/>
        </p:nvSpPr>
        <p:spPr>
          <a:xfrm rot="0">
            <a:off x="1028700" y="1944581"/>
            <a:ext cx="16230600" cy="7719060"/>
          </a:xfrm>
          <a:prstGeom prst="rect">
            <a:avLst/>
          </a:prstGeom>
        </p:spPr>
        <p:txBody>
          <a:bodyPr anchor="t" rtlCol="false" tIns="0" lIns="0" bIns="0" rIns="0">
            <a:spAutoFit/>
          </a:bodyPr>
          <a:lstStyle/>
          <a:p>
            <a:pPr algn="ctr">
              <a:lnSpc>
                <a:spcPts val="3079"/>
              </a:lnSpc>
            </a:pPr>
            <a:r>
              <a:rPr lang="en-US" sz="2199">
                <a:solidFill>
                  <a:srgbClr val="000000"/>
                </a:solidFill>
                <a:latin typeface="Canva Sans"/>
                <a:ea typeface="Canva Sans"/>
                <a:cs typeface="Canva Sans"/>
                <a:sym typeface="Canva Sans"/>
              </a:rPr>
              <a:t>The mental health nurse in your community</a:t>
            </a:r>
            <a:r>
              <a:rPr lang="en-US" sz="2199">
                <a:solidFill>
                  <a:srgbClr val="000000"/>
                </a:solidFill>
                <a:latin typeface="Canva Sans"/>
                <a:ea typeface="Canva Sans"/>
                <a:cs typeface="Canva Sans"/>
                <a:sym typeface="Canva Sans"/>
              </a:rPr>
              <a:t>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Your local Ilinniarvimmi Inuusilirijiit (school community counsellors)</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Wellness centres:</a:t>
            </a:r>
          </a:p>
          <a:p>
            <a:pPr algn="ctr">
              <a:lnSpc>
                <a:spcPts val="3079"/>
              </a:lnSpc>
            </a:pPr>
            <a:r>
              <a:rPr lang="en-US" sz="2199">
                <a:solidFill>
                  <a:srgbClr val="000000"/>
                </a:solidFill>
                <a:latin typeface="Canva Sans"/>
                <a:ea typeface="Canva Sans"/>
                <a:cs typeface="Canva Sans"/>
                <a:sym typeface="Canva Sans"/>
              </a:rPr>
              <a:t> Kitikmeot—Department of Healthy Living: 867-943-4670</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 Kivalliq—Pulaarvik Kablu Friendship Centre: 867-645-2600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Qikiqtani—Ilisaqsivik: 867-924-6565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 Iqaluit—Tukisigiarvik: 867-979-2400</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Kamatsiaqtut </a:t>
            </a:r>
            <a:r>
              <a:rPr lang="en-US" sz="2199">
                <a:solidFill>
                  <a:srgbClr val="000000"/>
                </a:solidFill>
                <a:latin typeface="Canva Sans"/>
                <a:ea typeface="Canva Sans"/>
                <a:cs typeface="Canva Sans"/>
                <a:sym typeface="Canva Sans"/>
              </a:rPr>
              <a:t>Helpline: </a:t>
            </a:r>
          </a:p>
          <a:p>
            <a:pPr algn="ctr">
              <a:lnSpc>
                <a:spcPts val="3079"/>
              </a:lnSpc>
            </a:pPr>
            <a:r>
              <a:rPr lang="en-US" sz="2199">
                <a:solidFill>
                  <a:srgbClr val="000000"/>
                </a:solidFill>
                <a:latin typeface="Canva Sans"/>
                <a:ea typeface="Canva Sans"/>
                <a:cs typeface="Canva Sans"/>
                <a:sym typeface="Canva Sans"/>
              </a:rPr>
              <a:t>Call 867-979-3333 or toll-free 1-800-265-3333</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Healing by Talking: </a:t>
            </a:r>
          </a:p>
          <a:p>
            <a:pPr algn="ctr">
              <a:lnSpc>
                <a:spcPts val="3079"/>
              </a:lnSpc>
            </a:pPr>
            <a:r>
              <a:rPr lang="en-US" sz="2199">
                <a:solidFill>
                  <a:srgbClr val="000000"/>
                </a:solidFill>
                <a:latin typeface="Canva Sans"/>
                <a:ea typeface="Canva Sans"/>
                <a:cs typeface="Canva Sans"/>
                <a:sym typeface="Canva Sans"/>
              </a:rPr>
              <a:t>Call 1-888-648-0070 or email healing@gov.nu.ca </a:t>
            </a:r>
          </a:p>
          <a:p>
            <a:pPr algn="ctr">
              <a:lnSpc>
                <a:spcPts val="2799"/>
              </a:lnSpc>
            </a:pPr>
          </a:p>
          <a:p>
            <a:pPr algn="ctr">
              <a:lnSpc>
                <a:spcPts val="2799"/>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283686" y="971550"/>
            <a:ext cx="3720629" cy="537844"/>
          </a:xfrm>
          <a:prstGeom prst="rect">
            <a:avLst/>
          </a:prstGeom>
        </p:spPr>
        <p:txBody>
          <a:bodyPr anchor="t" rtlCol="false" tIns="0" lIns="0" bIns="0" rIns="0">
            <a:spAutoFit/>
          </a:bodyPr>
          <a:lstStyle/>
          <a:p>
            <a:pPr algn="ctr">
              <a:lnSpc>
                <a:spcPts val="4480"/>
              </a:lnSpc>
            </a:pPr>
            <a:r>
              <a:rPr lang="en-US" sz="3200" b="true">
                <a:solidFill>
                  <a:srgbClr val="000000"/>
                </a:solidFill>
                <a:latin typeface="Canva Sans Bold"/>
                <a:ea typeface="Canva Sans Bold"/>
                <a:cs typeface="Canva Sans Bold"/>
                <a:sym typeface="Canva Sans Bold"/>
              </a:rPr>
              <a:t>National Supports </a:t>
            </a:r>
          </a:p>
        </p:txBody>
      </p:sp>
      <p:sp>
        <p:nvSpPr>
          <p:cNvPr name="TextBox 4" id="4"/>
          <p:cNvSpPr txBox="true"/>
          <p:nvPr/>
        </p:nvSpPr>
        <p:spPr>
          <a:xfrm rot="0">
            <a:off x="1028700" y="1606763"/>
            <a:ext cx="16230600" cy="6677660"/>
          </a:xfrm>
          <a:prstGeom prst="rect">
            <a:avLst/>
          </a:prstGeom>
        </p:spPr>
        <p:txBody>
          <a:bodyPr anchor="t" rtlCol="false" tIns="0" lIns="0" bIns="0" rIns="0">
            <a:spAutoFit/>
          </a:bodyPr>
          <a:lstStyle/>
          <a:p>
            <a:pPr algn="ctr">
              <a:lnSpc>
                <a:spcPts val="3360"/>
              </a:lnSpc>
            </a:pPr>
            <a:r>
              <a:rPr lang="en-US" sz="2400">
                <a:solidFill>
                  <a:srgbClr val="000000"/>
                </a:solidFill>
                <a:latin typeface="Canva Sans"/>
                <a:ea typeface="Canva Sans"/>
                <a:cs typeface="Canva Sans"/>
                <a:sym typeface="Canva Sans"/>
              </a:rPr>
              <a:t>Tr</a:t>
            </a:r>
            <a:r>
              <a:rPr lang="en-US" sz="2400">
                <a:solidFill>
                  <a:srgbClr val="000000"/>
                </a:solidFill>
                <a:latin typeface="Canva Sans"/>
                <a:ea typeface="Canva Sans"/>
                <a:cs typeface="Canva Sans"/>
                <a:sym typeface="Canva Sans"/>
              </a:rPr>
              <a:t>ans Lifeline: </a:t>
            </a:r>
          </a:p>
          <a:p>
            <a:pPr algn="ctr">
              <a:lnSpc>
                <a:spcPts val="3360"/>
              </a:lnSpc>
            </a:pPr>
            <a:r>
              <a:rPr lang="en-US" sz="2400">
                <a:solidFill>
                  <a:srgbClr val="000000"/>
                </a:solidFill>
                <a:latin typeface="Canva Sans"/>
                <a:ea typeface="Canva Sans"/>
                <a:cs typeface="Canva Sans"/>
                <a:sym typeface="Canva Sans"/>
              </a:rPr>
              <a:t>Call 1-877-330-6366 </a:t>
            </a:r>
          </a:p>
          <a:p>
            <a:pPr algn="ctr">
              <a:lnSpc>
                <a:spcPts val="3360"/>
              </a:lnSpc>
            </a:pPr>
          </a:p>
          <a:p>
            <a:pPr algn="ctr">
              <a:lnSpc>
                <a:spcPts val="3360"/>
              </a:lnSpc>
            </a:pPr>
            <a:r>
              <a:rPr lang="en-US" sz="2400">
                <a:solidFill>
                  <a:srgbClr val="000000"/>
                </a:solidFill>
                <a:latin typeface="Canva Sans"/>
                <a:ea typeface="Canva Sans"/>
                <a:cs typeface="Canva Sans"/>
                <a:sym typeface="Canva Sans"/>
              </a:rPr>
              <a:t>LGBT Youth Line: </a:t>
            </a:r>
          </a:p>
          <a:p>
            <a:pPr algn="ctr">
              <a:lnSpc>
                <a:spcPts val="3360"/>
              </a:lnSpc>
            </a:pPr>
            <a:r>
              <a:rPr lang="en-US" sz="2400">
                <a:solidFill>
                  <a:srgbClr val="000000"/>
                </a:solidFill>
                <a:latin typeface="Canva Sans"/>
                <a:ea typeface="Canva Sans"/>
                <a:cs typeface="Canva Sans"/>
                <a:sym typeface="Canva Sans"/>
              </a:rPr>
              <a:t>Call 1-800-268-9688 or text 647-694-4275 for youth up to age 29.</a:t>
            </a:r>
          </a:p>
          <a:p>
            <a:pPr algn="ctr">
              <a:lnSpc>
                <a:spcPts val="3360"/>
              </a:lnSpc>
            </a:pPr>
          </a:p>
          <a:p>
            <a:pPr algn="ctr">
              <a:lnSpc>
                <a:spcPts val="3360"/>
              </a:lnSpc>
            </a:pPr>
            <a:r>
              <a:rPr lang="en-US" sz="2400">
                <a:solidFill>
                  <a:srgbClr val="000000"/>
                </a:solidFill>
                <a:latin typeface="Canva Sans"/>
                <a:ea typeface="Canva Sans"/>
                <a:cs typeface="Canva Sans"/>
                <a:sym typeface="Canva Sans"/>
              </a:rPr>
              <a:t>Kids Help Phone: </a:t>
            </a:r>
          </a:p>
          <a:p>
            <a:pPr algn="ctr">
              <a:lnSpc>
                <a:spcPts val="3360"/>
              </a:lnSpc>
            </a:pPr>
            <a:r>
              <a:rPr lang="en-US" sz="2400">
                <a:solidFill>
                  <a:srgbClr val="000000"/>
                </a:solidFill>
                <a:latin typeface="Canva Sans"/>
                <a:ea typeface="Canva Sans"/>
                <a:cs typeface="Canva Sans"/>
                <a:sym typeface="Canva Sans"/>
              </a:rPr>
              <a:t>Use the online chat at kidshelpphone.ca</a:t>
            </a:r>
          </a:p>
          <a:p>
            <a:pPr algn="ctr">
              <a:lnSpc>
                <a:spcPts val="3360"/>
              </a:lnSpc>
            </a:pPr>
            <a:r>
              <a:rPr lang="en-US" sz="2400">
                <a:solidFill>
                  <a:srgbClr val="000000"/>
                </a:solidFill>
                <a:latin typeface="Canva Sans"/>
                <a:ea typeface="Canva Sans"/>
                <a:cs typeface="Canva Sans"/>
                <a:sym typeface="Canva Sans"/>
              </a:rPr>
              <a:t>call 1-800-668-6868 or text CONNECT to 686868</a:t>
            </a:r>
          </a:p>
          <a:p>
            <a:pPr algn="ctr">
              <a:lnSpc>
                <a:spcPts val="3360"/>
              </a:lnSpc>
            </a:pPr>
          </a:p>
          <a:p>
            <a:pPr algn="ctr">
              <a:lnSpc>
                <a:spcPts val="4200"/>
              </a:lnSpc>
            </a:pPr>
            <a:r>
              <a:rPr lang="en-US" b="true" sz="3000">
                <a:solidFill>
                  <a:srgbClr val="000000"/>
                </a:solidFill>
                <a:latin typeface="Canva Sans Bold"/>
                <a:ea typeface="Canva Sans Bold"/>
                <a:cs typeface="Canva Sans Bold"/>
                <a:sym typeface="Canva Sans Bold"/>
              </a:rPr>
              <a:t>Isumajunnattiarniq App</a:t>
            </a:r>
          </a:p>
          <a:p>
            <a:pPr algn="l">
              <a:lnSpc>
                <a:spcPts val="3920"/>
              </a:lnSpc>
            </a:pPr>
          </a:p>
          <a:p>
            <a:pPr algn="ctr">
              <a:lnSpc>
                <a:spcPts val="3920"/>
              </a:lnSpc>
            </a:pPr>
          </a:p>
          <a:p>
            <a:pPr algn="ctr">
              <a:lnSpc>
                <a:spcPts val="3920"/>
              </a:lnSpc>
            </a:pPr>
          </a:p>
          <a:p>
            <a:pPr algn="ctr">
              <a:lnSpc>
                <a:spcPts val="3920"/>
              </a:lnSpc>
            </a:pPr>
          </a:p>
        </p:txBody>
      </p:sp>
      <p:grpSp>
        <p:nvGrpSpPr>
          <p:cNvPr name="Group 5" id="5"/>
          <p:cNvGrpSpPr/>
          <p:nvPr/>
        </p:nvGrpSpPr>
        <p:grpSpPr>
          <a:xfrm rot="0">
            <a:off x="6523106" y="6838466"/>
            <a:ext cx="4777070" cy="2663314"/>
            <a:chOff x="0" y="0"/>
            <a:chExt cx="6369427" cy="3551085"/>
          </a:xfrm>
        </p:grpSpPr>
        <p:sp>
          <p:nvSpPr>
            <p:cNvPr name="Freeform 6" id="6"/>
            <p:cNvSpPr/>
            <p:nvPr/>
          </p:nvSpPr>
          <p:spPr>
            <a:xfrm flipH="false" flipV="false" rot="0">
              <a:off x="3636706" y="3016049"/>
              <a:ext cx="2161528" cy="498331"/>
            </a:xfrm>
            <a:custGeom>
              <a:avLst/>
              <a:gdLst/>
              <a:ahLst/>
              <a:cxnLst/>
              <a:rect r="r" b="b" t="t" l="l"/>
              <a:pathLst>
                <a:path h="498331" w="2161528">
                  <a:moveTo>
                    <a:pt x="0" y="0"/>
                  </a:moveTo>
                  <a:lnTo>
                    <a:pt x="2161528" y="0"/>
                  </a:lnTo>
                  <a:lnTo>
                    <a:pt x="2161528" y="498331"/>
                  </a:lnTo>
                  <a:lnTo>
                    <a:pt x="0" y="498331"/>
                  </a:lnTo>
                  <a:lnTo>
                    <a:pt x="0" y="0"/>
                  </a:lnTo>
                  <a:close/>
                </a:path>
              </a:pathLst>
            </a:custGeom>
            <a:blipFill>
              <a:blip r:embed="rId3"/>
              <a:stretch>
                <a:fillRect l="-134716" t="-684366" r="-10203" b="-78208"/>
              </a:stretch>
            </a:blipFill>
          </p:spPr>
        </p:sp>
        <p:sp>
          <p:nvSpPr>
            <p:cNvPr name="Freeform 7" id="7"/>
            <p:cNvSpPr/>
            <p:nvPr/>
          </p:nvSpPr>
          <p:spPr>
            <a:xfrm flipH="false" flipV="false" rot="0">
              <a:off x="673835" y="3016049"/>
              <a:ext cx="1858161" cy="535036"/>
            </a:xfrm>
            <a:custGeom>
              <a:avLst/>
              <a:gdLst/>
              <a:ahLst/>
              <a:cxnLst/>
              <a:rect r="r" b="b" t="t" l="l"/>
              <a:pathLst>
                <a:path h="535036" w="1858161">
                  <a:moveTo>
                    <a:pt x="0" y="0"/>
                  </a:moveTo>
                  <a:lnTo>
                    <a:pt x="1858161" y="0"/>
                  </a:lnTo>
                  <a:lnTo>
                    <a:pt x="1858161" y="535036"/>
                  </a:lnTo>
                  <a:lnTo>
                    <a:pt x="0" y="535036"/>
                  </a:lnTo>
                  <a:lnTo>
                    <a:pt x="0" y="0"/>
                  </a:lnTo>
                  <a:close/>
                </a:path>
              </a:pathLst>
            </a:custGeom>
            <a:blipFill>
              <a:blip r:embed="rId3"/>
              <a:stretch>
                <a:fillRect l="-13851" t="-637416" r="-171054" b="-65983"/>
              </a:stretch>
            </a:blipFill>
          </p:spPr>
        </p:sp>
        <p:sp>
          <p:nvSpPr>
            <p:cNvPr name="Freeform 8" id="8"/>
            <p:cNvSpPr/>
            <p:nvPr/>
          </p:nvSpPr>
          <p:spPr>
            <a:xfrm flipH="false" flipV="false" rot="0">
              <a:off x="3058580" y="82901"/>
              <a:ext cx="3310846" cy="2359409"/>
            </a:xfrm>
            <a:custGeom>
              <a:avLst/>
              <a:gdLst/>
              <a:ahLst/>
              <a:cxnLst/>
              <a:rect r="r" b="b" t="t" l="l"/>
              <a:pathLst>
                <a:path h="2359409" w="3310846">
                  <a:moveTo>
                    <a:pt x="0" y="0"/>
                  </a:moveTo>
                  <a:lnTo>
                    <a:pt x="3310847" y="0"/>
                  </a:lnTo>
                  <a:lnTo>
                    <a:pt x="3310847" y="2359409"/>
                  </a:lnTo>
                  <a:lnTo>
                    <a:pt x="0" y="2359409"/>
                  </a:lnTo>
                  <a:lnTo>
                    <a:pt x="0" y="0"/>
                  </a:lnTo>
                  <a:close/>
                </a:path>
              </a:pathLst>
            </a:custGeom>
            <a:blipFill>
              <a:blip r:embed="rId4"/>
              <a:stretch>
                <a:fillRect l="-100000" t="-64380" r="0" b="-63647"/>
              </a:stretch>
            </a:blipFill>
          </p:spPr>
        </p:sp>
        <p:sp>
          <p:nvSpPr>
            <p:cNvPr name="Freeform 9" id="9"/>
            <p:cNvSpPr/>
            <p:nvPr/>
          </p:nvSpPr>
          <p:spPr>
            <a:xfrm flipH="false" flipV="false" rot="0">
              <a:off x="0" y="0"/>
              <a:ext cx="3427178" cy="2442310"/>
            </a:xfrm>
            <a:custGeom>
              <a:avLst/>
              <a:gdLst/>
              <a:ahLst/>
              <a:cxnLst/>
              <a:rect r="r" b="b" t="t" l="l"/>
              <a:pathLst>
                <a:path h="2442310" w="3427178">
                  <a:moveTo>
                    <a:pt x="0" y="0"/>
                  </a:moveTo>
                  <a:lnTo>
                    <a:pt x="3427178" y="0"/>
                  </a:lnTo>
                  <a:lnTo>
                    <a:pt x="3427178" y="2442310"/>
                  </a:lnTo>
                  <a:lnTo>
                    <a:pt x="0" y="2442310"/>
                  </a:lnTo>
                  <a:lnTo>
                    <a:pt x="0" y="0"/>
                  </a:lnTo>
                  <a:close/>
                </a:path>
              </a:pathLst>
            </a:custGeom>
            <a:blipFill>
              <a:blip r:embed="rId4"/>
              <a:stretch>
                <a:fillRect l="0" t="-62352" r="-99999" b="-65676"/>
              </a:stretch>
            </a:blipFill>
          </p:spPr>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2366479" y="2513180"/>
            <a:ext cx="13555042"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Visit egale.ca for more free resources, tools, and information </a:t>
            </a:r>
          </a:p>
        </p:txBody>
      </p:sp>
      <p:sp>
        <p:nvSpPr>
          <p:cNvPr name="TextBox 4" id="4"/>
          <p:cNvSpPr txBox="true"/>
          <p:nvPr/>
        </p:nvSpPr>
        <p:spPr>
          <a:xfrm rot="0">
            <a:off x="4598397" y="3669324"/>
            <a:ext cx="8638803"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Visit Inuusiq.com for more information</a:t>
            </a:r>
          </a:p>
        </p:txBody>
      </p:sp>
      <p:sp>
        <p:nvSpPr>
          <p:cNvPr name="Freeform 5" id="5"/>
          <p:cNvSpPr/>
          <p:nvPr/>
        </p:nvSpPr>
        <p:spPr>
          <a:xfrm flipH="false" flipV="false" rot="0">
            <a:off x="7037564" y="4891698"/>
            <a:ext cx="3760469" cy="3677840"/>
          </a:xfrm>
          <a:custGeom>
            <a:avLst/>
            <a:gdLst/>
            <a:ahLst/>
            <a:cxnLst/>
            <a:rect r="r" b="b" t="t" l="l"/>
            <a:pathLst>
              <a:path h="3677840" w="3760469">
                <a:moveTo>
                  <a:pt x="0" y="0"/>
                </a:moveTo>
                <a:lnTo>
                  <a:pt x="3760468" y="0"/>
                </a:lnTo>
                <a:lnTo>
                  <a:pt x="3760468" y="3677840"/>
                </a:lnTo>
                <a:lnTo>
                  <a:pt x="0" y="36778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2399478" y="-536476"/>
            <a:ext cx="13489044" cy="8773499"/>
          </a:xfrm>
          <a:custGeom>
            <a:avLst/>
            <a:gdLst/>
            <a:ahLst/>
            <a:cxnLst/>
            <a:rect r="r" b="b" t="t" l="l"/>
            <a:pathLst>
              <a:path h="8773499" w="13489044">
                <a:moveTo>
                  <a:pt x="0" y="0"/>
                </a:moveTo>
                <a:lnTo>
                  <a:pt x="13489044" y="0"/>
                </a:lnTo>
                <a:lnTo>
                  <a:pt x="13489044" y="8773499"/>
                </a:lnTo>
                <a:lnTo>
                  <a:pt x="0" y="8773499"/>
                </a:lnTo>
                <a:lnTo>
                  <a:pt x="0" y="0"/>
                </a:lnTo>
                <a:close/>
              </a:path>
            </a:pathLst>
          </a:custGeom>
          <a:blipFill>
            <a:blip r:embed="rId3"/>
            <a:stretch>
              <a:fillRect l="0" t="0" r="0" b="0"/>
            </a:stretch>
          </a:blipFill>
        </p:spPr>
      </p:sp>
      <p:sp>
        <p:nvSpPr>
          <p:cNvPr name="Freeform 4" id="4"/>
          <p:cNvSpPr/>
          <p:nvPr/>
        </p:nvSpPr>
        <p:spPr>
          <a:xfrm flipH="false" flipV="false" rot="0">
            <a:off x="5311673" y="2415709"/>
            <a:ext cx="7315200" cy="3769836"/>
          </a:xfrm>
          <a:custGeom>
            <a:avLst/>
            <a:gdLst/>
            <a:ahLst/>
            <a:cxnLst/>
            <a:rect r="r" b="b" t="t" l="l"/>
            <a:pathLst>
              <a:path h="3769836" w="7315200">
                <a:moveTo>
                  <a:pt x="0" y="0"/>
                </a:moveTo>
                <a:lnTo>
                  <a:pt x="7315200" y="0"/>
                </a:lnTo>
                <a:lnTo>
                  <a:pt x="7315200" y="3769836"/>
                </a:lnTo>
                <a:lnTo>
                  <a:pt x="0" y="37698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311673" y="6317691"/>
            <a:ext cx="7315200" cy="365760"/>
          </a:xfrm>
          <a:custGeom>
            <a:avLst/>
            <a:gdLst/>
            <a:ahLst/>
            <a:cxnLst/>
            <a:rect r="r" b="b" t="t" l="l"/>
            <a:pathLst>
              <a:path h="365760" w="7315200">
                <a:moveTo>
                  <a:pt x="0" y="0"/>
                </a:moveTo>
                <a:lnTo>
                  <a:pt x="7315200" y="0"/>
                </a:lnTo>
                <a:lnTo>
                  <a:pt x="7315200" y="365760"/>
                </a:lnTo>
                <a:lnTo>
                  <a:pt x="0" y="3657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6" id="6"/>
          <p:cNvSpPr txBox="true"/>
          <p:nvPr/>
        </p:nvSpPr>
        <p:spPr>
          <a:xfrm rot="0">
            <a:off x="6284637" y="6433896"/>
            <a:ext cx="5369272" cy="636905"/>
          </a:xfrm>
          <a:prstGeom prst="rect">
            <a:avLst/>
          </a:prstGeom>
        </p:spPr>
        <p:txBody>
          <a:bodyPr anchor="t" rtlCol="false" tIns="0" lIns="0" bIns="0" rIns="0">
            <a:spAutoFit/>
          </a:bodyPr>
          <a:lstStyle/>
          <a:p>
            <a:pPr algn="ctr">
              <a:lnSpc>
                <a:spcPts val="5320"/>
              </a:lnSpc>
            </a:pPr>
            <a:r>
              <a:rPr lang="en-US" sz="3800">
                <a:solidFill>
                  <a:srgbClr val="000000"/>
                </a:solidFill>
                <a:latin typeface="Karoll"/>
                <a:ea typeface="Karoll"/>
                <a:cs typeface="Karoll"/>
                <a:sym typeface="Karoll"/>
              </a:rPr>
              <a:t>Uvangaujunga - Lesson 2 </a:t>
            </a:r>
          </a:p>
        </p:txBody>
      </p:sp>
      <p:sp>
        <p:nvSpPr>
          <p:cNvPr name="TextBox 7" id="7"/>
          <p:cNvSpPr txBox="true"/>
          <p:nvPr/>
        </p:nvSpPr>
        <p:spPr>
          <a:xfrm rot="0">
            <a:off x="7998393" y="6994601"/>
            <a:ext cx="1941761" cy="712471"/>
          </a:xfrm>
          <a:prstGeom prst="rect">
            <a:avLst/>
          </a:prstGeom>
        </p:spPr>
        <p:txBody>
          <a:bodyPr anchor="t" rtlCol="false" tIns="0" lIns="0" bIns="0" rIns="0">
            <a:spAutoFit/>
          </a:bodyPr>
          <a:lstStyle/>
          <a:p>
            <a:pPr algn="ctr">
              <a:lnSpc>
                <a:spcPts val="5879"/>
              </a:lnSpc>
            </a:pPr>
            <a:r>
              <a:rPr lang="en-US" sz="4199">
                <a:solidFill>
                  <a:srgbClr val="000000"/>
                </a:solidFill>
                <a:latin typeface="Karoll"/>
                <a:ea typeface="Karoll"/>
                <a:cs typeface="Karoll"/>
                <a:sym typeface="Karoll"/>
              </a:rPr>
              <a:t>Allyship</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083847" y="2144171"/>
            <a:ext cx="4120307" cy="778510"/>
          </a:xfrm>
          <a:prstGeom prst="rect">
            <a:avLst/>
          </a:prstGeom>
        </p:spPr>
        <p:txBody>
          <a:bodyPr anchor="t" rtlCol="false" tIns="0" lIns="0" bIns="0" rIns="0">
            <a:spAutoFit/>
          </a:bodyPr>
          <a:lstStyle/>
          <a:p>
            <a:pPr algn="ctr">
              <a:lnSpc>
                <a:spcPts val="6440"/>
              </a:lnSpc>
              <a:spcBef>
                <a:spcPct val="0"/>
              </a:spcBef>
            </a:pPr>
            <a:r>
              <a:rPr lang="en-US" b="true" sz="4600">
                <a:solidFill>
                  <a:srgbClr val="000000"/>
                </a:solidFill>
                <a:latin typeface="Canva Sans Bold"/>
                <a:ea typeface="Canva Sans Bold"/>
                <a:cs typeface="Canva Sans Bold"/>
                <a:sym typeface="Canva Sans Bold"/>
              </a:rPr>
              <a:t>Learning goals</a:t>
            </a:r>
          </a:p>
        </p:txBody>
      </p:sp>
      <p:sp>
        <p:nvSpPr>
          <p:cNvPr name="TextBox 4" id="4"/>
          <p:cNvSpPr txBox="true"/>
          <p:nvPr/>
        </p:nvSpPr>
        <p:spPr>
          <a:xfrm rot="0">
            <a:off x="2816481" y="3424249"/>
            <a:ext cx="12655037" cy="4646930"/>
          </a:xfrm>
          <a:prstGeom prst="rect">
            <a:avLst/>
          </a:prstGeom>
        </p:spPr>
        <p:txBody>
          <a:bodyPr anchor="t" rtlCol="false" tIns="0" lIns="0" bIns="0" rIns="0">
            <a:spAutoFit/>
          </a:bodyPr>
          <a:lstStyle/>
          <a:p>
            <a:pPr algn="ctr">
              <a:lnSpc>
                <a:spcPts val="5320"/>
              </a:lnSpc>
              <a:spcBef>
                <a:spcPct val="0"/>
              </a:spcBef>
            </a:pPr>
            <a:r>
              <a:rPr lang="en-US" b="true" sz="3800">
                <a:solidFill>
                  <a:srgbClr val="000000"/>
                </a:solidFill>
                <a:latin typeface="Canva Sans Bold"/>
                <a:ea typeface="Canva Sans Bold"/>
                <a:cs typeface="Canva Sans Bold"/>
                <a:sym typeface="Canva Sans Bold"/>
              </a:rPr>
              <a:t>By the end of Lesson 2 participants can: </a:t>
            </a:r>
          </a:p>
          <a:p>
            <a:pPr algn="ctr">
              <a:lnSpc>
                <a:spcPts val="5320"/>
              </a:lnSpc>
              <a:spcBef>
                <a:spcPct val="0"/>
              </a:spcBef>
            </a:pPr>
          </a:p>
          <a:p>
            <a:pPr algn="l" marL="820421" indent="-410210" lvl="1">
              <a:lnSpc>
                <a:spcPts val="5320"/>
              </a:lnSpc>
              <a:buFont typeface="Arial"/>
              <a:buChar char="•"/>
            </a:pPr>
            <a:r>
              <a:rPr lang="en-US" sz="3800">
                <a:solidFill>
                  <a:srgbClr val="000000"/>
                </a:solidFill>
                <a:latin typeface="Canva Sans"/>
                <a:ea typeface="Canva Sans"/>
                <a:cs typeface="Canva Sans"/>
                <a:sym typeface="Canva Sans"/>
              </a:rPr>
              <a:t>Define allyship and can identify at least 2 ways of being an ally.</a:t>
            </a:r>
          </a:p>
          <a:p>
            <a:pPr algn="l" marL="820421" indent="-410210" lvl="1">
              <a:lnSpc>
                <a:spcPts val="5320"/>
              </a:lnSpc>
              <a:buFont typeface="Arial"/>
              <a:buChar char="•"/>
            </a:pPr>
            <a:r>
              <a:rPr lang="en-US" sz="3800">
                <a:solidFill>
                  <a:srgbClr val="000000"/>
                </a:solidFill>
                <a:latin typeface="Canva Sans"/>
                <a:ea typeface="Canva Sans"/>
                <a:cs typeface="Canva Sans"/>
                <a:sym typeface="Canva Sans"/>
              </a:rPr>
              <a:t>Explain stigma and its negative impacts.</a:t>
            </a:r>
          </a:p>
          <a:p>
            <a:pPr algn="l" marL="820421" indent="-410210" lvl="1">
              <a:lnSpc>
                <a:spcPts val="5320"/>
              </a:lnSpc>
              <a:buFont typeface="Arial"/>
              <a:buChar char="•"/>
            </a:pPr>
            <a:r>
              <a:rPr lang="en-US" sz="3800">
                <a:solidFill>
                  <a:srgbClr val="000000"/>
                </a:solidFill>
                <a:latin typeface="Canva Sans"/>
                <a:ea typeface="Canva Sans"/>
                <a:cs typeface="Canva Sans"/>
                <a:sym typeface="Canva Sans"/>
              </a:rPr>
              <a:t>Explain the connection between one’s identity and their community.</a:t>
            </a:r>
          </a:p>
        </p:txBody>
      </p:sp>
      <p:sp>
        <p:nvSpPr>
          <p:cNvPr name="Freeform 5" id="5"/>
          <p:cNvSpPr/>
          <p:nvPr/>
        </p:nvSpPr>
        <p:spPr>
          <a:xfrm flipH="false" flipV="false" rot="0">
            <a:off x="1033037" y="1028700"/>
            <a:ext cx="4479184" cy="4479184"/>
          </a:xfrm>
          <a:custGeom>
            <a:avLst/>
            <a:gdLst/>
            <a:ahLst/>
            <a:cxnLst/>
            <a:rect r="r" b="b" t="t" l="l"/>
            <a:pathLst>
              <a:path h="4479184" w="4479184">
                <a:moveTo>
                  <a:pt x="0" y="0"/>
                </a:moveTo>
                <a:lnTo>
                  <a:pt x="4479185" y="0"/>
                </a:lnTo>
                <a:lnTo>
                  <a:pt x="4479185"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1828800" y="1028700"/>
            <a:ext cx="14630400"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840005" y="2109317"/>
            <a:ext cx="2607990"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Allyship</a:t>
            </a:r>
          </a:p>
        </p:txBody>
      </p:sp>
      <p:sp>
        <p:nvSpPr>
          <p:cNvPr name="TextBox 4" id="4"/>
          <p:cNvSpPr txBox="true"/>
          <p:nvPr/>
        </p:nvSpPr>
        <p:spPr>
          <a:xfrm rot="0">
            <a:off x="2441891" y="3413126"/>
            <a:ext cx="14817409" cy="3580765"/>
          </a:xfrm>
          <a:prstGeom prst="rect">
            <a:avLst/>
          </a:prstGeom>
        </p:spPr>
        <p:txBody>
          <a:bodyPr anchor="t" rtlCol="false" tIns="0" lIns="0" bIns="0" rIns="0">
            <a:spAutoFit/>
          </a:bodyPr>
          <a:lstStyle/>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Wh</a:t>
            </a:r>
            <a:r>
              <a:rPr lang="en-US" sz="3399">
                <a:solidFill>
                  <a:srgbClr val="000000"/>
                </a:solidFill>
                <a:latin typeface="Canva Sans"/>
                <a:ea typeface="Canva Sans"/>
                <a:cs typeface="Canva Sans"/>
                <a:sym typeface="Canva Sans"/>
              </a:rPr>
              <a:t>at stood out to you in this video?</a:t>
            </a:r>
          </a:p>
          <a:p>
            <a:pPr algn="just">
              <a:lnSpc>
                <a:spcPts val="4759"/>
              </a:lnSpc>
            </a:pPr>
          </a:p>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 What are some feelings that came up as you watched the video? </a:t>
            </a:r>
          </a:p>
          <a:p>
            <a:pPr algn="just">
              <a:lnSpc>
                <a:spcPts val="4759"/>
              </a:lnSpc>
            </a:pPr>
          </a:p>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Seems l</a:t>
            </a:r>
            <a:r>
              <a:rPr lang="en-US" sz="3399">
                <a:solidFill>
                  <a:srgbClr val="000000"/>
                </a:solidFill>
                <a:latin typeface="Canva Sans"/>
                <a:ea typeface="Canva Sans"/>
                <a:cs typeface="Canva Sans"/>
                <a:sym typeface="Canva Sans"/>
              </a:rPr>
              <a:t>ike being bisexual is stigmatized…do you know what stigma means? </a:t>
            </a:r>
          </a:p>
        </p:txBody>
      </p:sp>
      <p:sp>
        <p:nvSpPr>
          <p:cNvPr name="Freeform 5" id="5"/>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7014939" y="2073034"/>
            <a:ext cx="4258121" cy="778510"/>
          </a:xfrm>
          <a:prstGeom prst="rect">
            <a:avLst/>
          </a:prstGeom>
        </p:spPr>
        <p:txBody>
          <a:bodyPr anchor="t" rtlCol="false" tIns="0" lIns="0" bIns="0" rIns="0">
            <a:spAutoFit/>
          </a:bodyPr>
          <a:lstStyle/>
          <a:p>
            <a:pPr algn="ctr">
              <a:lnSpc>
                <a:spcPts val="6440"/>
              </a:lnSpc>
            </a:pPr>
            <a:r>
              <a:rPr lang="en-US" sz="4600" b="true">
                <a:solidFill>
                  <a:srgbClr val="000000"/>
                </a:solidFill>
                <a:latin typeface="Canva Sans Bold"/>
                <a:ea typeface="Canva Sans Bold"/>
                <a:cs typeface="Canva Sans Bold"/>
                <a:sym typeface="Canva Sans Bold"/>
              </a:rPr>
              <a:t>Learning goals </a:t>
            </a:r>
          </a:p>
        </p:txBody>
      </p:sp>
      <p:sp>
        <p:nvSpPr>
          <p:cNvPr name="TextBox 6" id="6"/>
          <p:cNvSpPr txBox="true"/>
          <p:nvPr/>
        </p:nvSpPr>
        <p:spPr>
          <a:xfrm rot="0">
            <a:off x="2694498" y="3146320"/>
            <a:ext cx="12899003" cy="4646929"/>
          </a:xfrm>
          <a:prstGeom prst="rect">
            <a:avLst/>
          </a:prstGeom>
        </p:spPr>
        <p:txBody>
          <a:bodyPr anchor="t" rtlCol="false" tIns="0" lIns="0" bIns="0" rIns="0">
            <a:spAutoFit/>
          </a:bodyPr>
          <a:lstStyle/>
          <a:p>
            <a:pPr algn="ctr">
              <a:lnSpc>
                <a:spcPts val="5320"/>
              </a:lnSpc>
              <a:spcBef>
                <a:spcPct val="0"/>
              </a:spcBef>
            </a:pPr>
            <a:r>
              <a:rPr lang="en-US" b="true" sz="3800">
                <a:solidFill>
                  <a:srgbClr val="000000"/>
                </a:solidFill>
                <a:latin typeface="Canva Sans Bold"/>
                <a:ea typeface="Canva Sans Bold"/>
                <a:cs typeface="Canva Sans Bold"/>
                <a:sym typeface="Canva Sans Bold"/>
              </a:rPr>
              <a:t>By the end of Lesson 1 participants can: </a:t>
            </a:r>
          </a:p>
          <a:p>
            <a:pPr algn="ctr">
              <a:lnSpc>
                <a:spcPts val="5320"/>
              </a:lnSpc>
              <a:spcBef>
                <a:spcPct val="0"/>
              </a:spcBef>
            </a:pPr>
          </a:p>
          <a:p>
            <a:pPr algn="l" marL="820427" indent="-410214" lvl="1">
              <a:lnSpc>
                <a:spcPts val="5320"/>
              </a:lnSpc>
              <a:buFont typeface="Arial"/>
              <a:buChar char="•"/>
            </a:pPr>
            <a:r>
              <a:rPr lang="en-US" sz="3800">
                <a:solidFill>
                  <a:srgbClr val="000000"/>
                </a:solidFill>
                <a:latin typeface="Canva Sans"/>
                <a:ea typeface="Canva Sans"/>
                <a:cs typeface="Canva Sans"/>
                <a:sym typeface="Canva Sans"/>
              </a:rPr>
              <a:t>Identify and define at least 4 terms from the 2SLGBTQI+ acronym.</a:t>
            </a:r>
          </a:p>
          <a:p>
            <a:pPr algn="l" marL="820427" indent="-410214" lvl="1">
              <a:lnSpc>
                <a:spcPts val="5320"/>
              </a:lnSpc>
              <a:buFont typeface="Arial"/>
              <a:buChar char="•"/>
            </a:pPr>
            <a:r>
              <a:rPr lang="en-US" sz="3800">
                <a:solidFill>
                  <a:srgbClr val="000000"/>
                </a:solidFill>
                <a:latin typeface="Canva Sans"/>
                <a:ea typeface="Canva Sans"/>
                <a:cs typeface="Canva Sans"/>
                <a:sym typeface="Canva Sans"/>
              </a:rPr>
              <a:t>Explain what a microaggression is and can provide examples.</a:t>
            </a:r>
          </a:p>
          <a:p>
            <a:pPr algn="l" marL="820427" indent="-410214" lvl="1">
              <a:lnSpc>
                <a:spcPts val="5320"/>
              </a:lnSpc>
              <a:buFont typeface="Arial"/>
              <a:buChar char="•"/>
            </a:pPr>
            <a:r>
              <a:rPr lang="en-US" sz="3800">
                <a:solidFill>
                  <a:srgbClr val="000000"/>
                </a:solidFill>
                <a:latin typeface="Canva Sans"/>
                <a:ea typeface="Canva Sans"/>
                <a:cs typeface="Canva Sans"/>
                <a:sym typeface="Canva Sans"/>
              </a:rPr>
              <a:t>Name at least 2 sources of support.</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816616" y="3019742"/>
            <a:ext cx="14039402" cy="4180840"/>
          </a:xfrm>
          <a:prstGeom prst="rect">
            <a:avLst/>
          </a:prstGeom>
        </p:spPr>
        <p:txBody>
          <a:bodyPr anchor="t" rtlCol="false" tIns="0" lIns="0" bIns="0" rIns="0">
            <a:spAutoFit/>
          </a:bodyPr>
          <a:lstStyle/>
          <a:p>
            <a:pPr algn="just" marL="734059" indent="-367030" lvl="1">
              <a:lnSpc>
                <a:spcPts val="4759"/>
              </a:lnSpc>
              <a:buFont typeface="Arial"/>
              <a:buChar char="•"/>
            </a:pPr>
            <a:r>
              <a:rPr lang="en-US" sz="3399" i="true">
                <a:solidFill>
                  <a:srgbClr val="000000"/>
                </a:solidFill>
                <a:latin typeface="Canva Sans Italics"/>
                <a:ea typeface="Canva Sans Italics"/>
                <a:cs typeface="Canva Sans Italics"/>
                <a:sym typeface="Canva Sans Italics"/>
              </a:rPr>
              <a:t>Split into groups </a:t>
            </a:r>
          </a:p>
          <a:p>
            <a:pPr algn="just">
              <a:lnSpc>
                <a:spcPts val="4759"/>
              </a:lnSpc>
            </a:pPr>
          </a:p>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 In the video, we noticed some positives, some of her classmates stood up for Neeve. In your daily life, what are some ways in which you can show that you are an ally? What does allyship mean to you?</a:t>
            </a:r>
          </a:p>
          <a:p>
            <a:pPr algn="just">
              <a:lnSpc>
                <a:spcPts val="4759"/>
              </a:lnSpc>
            </a:pPr>
          </a:p>
        </p:txBody>
      </p:sp>
      <p:sp>
        <p:nvSpPr>
          <p:cNvPr name="Freeform 4" id="4"/>
          <p:cNvSpPr/>
          <p:nvPr/>
        </p:nvSpPr>
        <p:spPr>
          <a:xfrm flipH="true" flipV="true" rot="0">
            <a:off x="12780116" y="4711437"/>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5788111" y="2607942"/>
            <a:ext cx="6711778" cy="5515861"/>
          </a:xfrm>
          <a:custGeom>
            <a:avLst/>
            <a:gdLst/>
            <a:ahLst/>
            <a:cxnLst/>
            <a:rect r="r" b="b" t="t" l="l"/>
            <a:pathLst>
              <a:path h="5515861" w="6711778">
                <a:moveTo>
                  <a:pt x="0" y="0"/>
                </a:moveTo>
                <a:lnTo>
                  <a:pt x="6711778" y="0"/>
                </a:lnTo>
                <a:lnTo>
                  <a:pt x="6711778" y="5515861"/>
                </a:lnTo>
                <a:lnTo>
                  <a:pt x="0" y="5515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195058" y="1956382"/>
            <a:ext cx="3897883" cy="778510"/>
          </a:xfrm>
          <a:prstGeom prst="rect">
            <a:avLst/>
          </a:prstGeom>
        </p:spPr>
        <p:txBody>
          <a:bodyPr anchor="t" rtlCol="false" tIns="0" lIns="0" bIns="0" rIns="0">
            <a:spAutoFit/>
          </a:bodyPr>
          <a:lstStyle/>
          <a:p>
            <a:pPr algn="ctr">
              <a:lnSpc>
                <a:spcPts val="6440"/>
              </a:lnSpc>
            </a:pPr>
            <a:r>
              <a:rPr lang="en-US" sz="4600" b="true">
                <a:solidFill>
                  <a:srgbClr val="000000"/>
                </a:solidFill>
                <a:latin typeface="Canva Sans Bold"/>
                <a:ea typeface="Canva Sans Bold"/>
                <a:cs typeface="Canva Sans Bold"/>
                <a:sym typeface="Canva Sans Bold"/>
              </a:rPr>
              <a:t>Final Activity </a:t>
            </a:r>
          </a:p>
        </p:txBody>
      </p:sp>
      <p:sp>
        <p:nvSpPr>
          <p:cNvPr name="Freeform 4" id="4"/>
          <p:cNvSpPr/>
          <p:nvPr/>
        </p:nvSpPr>
        <p:spPr>
          <a:xfrm flipH="true" flipV="false" rot="0">
            <a:off x="12780116" y="1028700"/>
            <a:ext cx="4479184" cy="4479184"/>
          </a:xfrm>
          <a:custGeom>
            <a:avLst/>
            <a:gdLst/>
            <a:ahLst/>
            <a:cxnLst/>
            <a:rect r="r" b="b" t="t" l="l"/>
            <a:pathLst>
              <a:path h="4479184" w="4479184">
                <a:moveTo>
                  <a:pt x="4479184" y="0"/>
                </a:moveTo>
                <a:lnTo>
                  <a:pt x="0" y="0"/>
                </a:lnTo>
                <a:lnTo>
                  <a:pt x="0" y="4479184"/>
                </a:lnTo>
                <a:lnTo>
                  <a:pt x="4479184" y="4479184"/>
                </a:lnTo>
                <a:lnTo>
                  <a:pt x="4479184" y="0"/>
                </a:lnTo>
                <a:close/>
              </a:path>
            </a:pathLst>
          </a:custGeom>
          <a:blipFill>
            <a:blip r:embed="rId3">
              <a:extLst>
                <a:ext uri="{96DAC541-7B7A-43D3-8B79-37D633B846F1}">
                  <asvg:svgBlip xmlns:asvg="http://schemas.microsoft.com/office/drawing/2016/SVG/main" r:embed="rId4"/>
                </a:ext>
              </a:extLst>
            </a:blip>
            <a:stretch>
              <a:fillRect l="0" t="0" r="0" b="0"/>
            </a:stretch>
          </a:blipFill>
        </p:spPr>
      </p:sp>
      <p:pic>
        <p:nvPicPr>
          <p:cNvPr name="Picture 5" id="5"/>
          <p:cNvPicPr>
            <a:picLocks noChangeAspect="true"/>
          </p:cNvPicPr>
          <p:nvPr>
            <a:videoFile r:link="rId6"/>
          </p:nvPr>
        </p:nvPicPr>
        <p:blipFill>
          <a:blip r:embed="rId5"/>
          <a:stretch>
            <a:fillRect/>
          </a:stretch>
        </p:blipFill>
        <p:spPr>
          <a:xfrm rot="0">
            <a:off x="5248044" y="4879922"/>
            <a:ext cx="7532072" cy="4233483"/>
          </a:xfrm>
          <a:prstGeom prst="rect">
            <a:avLst/>
          </a:prstGeom>
        </p:spPr>
      </p:pic>
      <p:sp>
        <p:nvSpPr>
          <p:cNvPr name="TextBox 6" id="6"/>
          <p:cNvSpPr txBox="true"/>
          <p:nvPr/>
        </p:nvSpPr>
        <p:spPr>
          <a:xfrm rot="0">
            <a:off x="1699376" y="3201617"/>
            <a:ext cx="14166983" cy="1144905"/>
          </a:xfrm>
          <a:prstGeom prst="rect">
            <a:avLst/>
          </a:prstGeom>
        </p:spPr>
        <p:txBody>
          <a:bodyPr anchor="t" rtlCol="false" tIns="0" lIns="0" bIns="0" rIns="0">
            <a:spAutoFit/>
          </a:bodyPr>
          <a:lstStyle/>
          <a:p>
            <a:pPr algn="ctr">
              <a:lnSpc>
                <a:spcPts val="4620"/>
              </a:lnSpc>
              <a:spcBef>
                <a:spcPct val="0"/>
              </a:spcBef>
            </a:pPr>
            <a:r>
              <a:rPr lang="en-US" sz="3300">
                <a:solidFill>
                  <a:srgbClr val="000000"/>
                </a:solidFill>
                <a:latin typeface="Canva Sans"/>
                <a:ea typeface="Canva Sans"/>
                <a:cs typeface="Canva Sans"/>
                <a:sym typeface="Canva Sans"/>
              </a:rPr>
              <a:t>T</a:t>
            </a:r>
            <a:r>
              <a:rPr lang="en-US" sz="3300">
                <a:solidFill>
                  <a:srgbClr val="000000"/>
                </a:solidFill>
                <a:latin typeface="Canva Sans"/>
                <a:ea typeface="Canva Sans"/>
                <a:cs typeface="Canva Sans"/>
                <a:sym typeface="Canva Sans"/>
              </a:rPr>
              <a:t>he significance of 2 spirit individuals belonging to Indigenous communities and the impacts of colonization on them.</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735295" y="2587679"/>
            <a:ext cx="14791614" cy="6581140"/>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Bringing back Allyship a</a:t>
            </a:r>
            <a:r>
              <a:rPr lang="en-US" sz="3399">
                <a:solidFill>
                  <a:srgbClr val="000000"/>
                </a:solidFill>
                <a:latin typeface="Canva Sans"/>
                <a:ea typeface="Canva Sans"/>
                <a:cs typeface="Canva Sans"/>
                <a:sym typeface="Canva Sans"/>
              </a:rPr>
              <a:t>nd the challenges that we had discussed in the last discussion, how can you apply allyship to address these challenges that are unique to queer people in Nunavut? </a:t>
            </a:r>
          </a:p>
          <a:p>
            <a:pPr algn="l">
              <a:lnSpc>
                <a:spcPts val="4759"/>
              </a:lnSpc>
            </a:pPr>
          </a:p>
          <a:p>
            <a:pPr algn="l" marL="734059" indent="-367030" lvl="1">
              <a:lnSpc>
                <a:spcPts val="4759"/>
              </a:lnSpc>
              <a:buFont typeface="Arial"/>
              <a:buChar char="•"/>
            </a:pPr>
            <a:r>
              <a:rPr lang="en-US" sz="3399" i="true">
                <a:solidFill>
                  <a:srgbClr val="000000"/>
                </a:solidFill>
                <a:latin typeface="Canva Sans Italics"/>
                <a:ea typeface="Canva Sans Italics"/>
                <a:cs typeface="Canva Sans Italics"/>
                <a:sym typeface="Canva Sans Italics"/>
              </a:rPr>
              <a:t>Refer back to responses collected during lesson 1</a:t>
            </a:r>
          </a:p>
          <a:p>
            <a:pPr algn="l">
              <a:lnSpc>
                <a:spcPts val="4759"/>
              </a:lnSpc>
            </a:pP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When we consider supports, how are identity and community connected, according to indigenous worldviews? </a:t>
            </a:r>
          </a:p>
          <a:p>
            <a:pPr algn="l">
              <a:lnSpc>
                <a:spcPts val="4759"/>
              </a:lnSpc>
            </a:pPr>
          </a:p>
          <a:p>
            <a:pPr algn="just">
              <a:lnSpc>
                <a:spcPts val="4759"/>
              </a:lnSpc>
            </a:pPr>
          </a:p>
          <a:p>
            <a:pPr algn="just">
              <a:lnSpc>
                <a:spcPts val="4759"/>
              </a:lnSpc>
            </a:pPr>
          </a:p>
        </p:txBody>
      </p:sp>
      <p:sp>
        <p:nvSpPr>
          <p:cNvPr name="Freeform 4" id="4"/>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950919" y="2259217"/>
            <a:ext cx="2386161"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Closing</a:t>
            </a:r>
          </a:p>
        </p:txBody>
      </p:sp>
      <p:sp>
        <p:nvSpPr>
          <p:cNvPr name="TextBox 4" id="4"/>
          <p:cNvSpPr txBox="true"/>
          <p:nvPr/>
        </p:nvSpPr>
        <p:spPr>
          <a:xfrm rot="0">
            <a:off x="3014931" y="3646621"/>
            <a:ext cx="12664744" cy="3469005"/>
          </a:xfrm>
          <a:prstGeom prst="rect">
            <a:avLst/>
          </a:prstGeom>
        </p:spPr>
        <p:txBody>
          <a:bodyPr anchor="t" rtlCol="false" tIns="0" lIns="0" bIns="0" rIns="0">
            <a:spAutoFit/>
          </a:bodyPr>
          <a:lstStyle/>
          <a:p>
            <a:pPr algn="just">
              <a:lnSpc>
                <a:spcPts val="4620"/>
              </a:lnSpc>
            </a:pPr>
            <a:r>
              <a:rPr lang="en-US" sz="3300">
                <a:solidFill>
                  <a:srgbClr val="000000"/>
                </a:solidFill>
                <a:latin typeface="Canva Sans"/>
                <a:ea typeface="Canva Sans"/>
                <a:cs typeface="Canva Sans"/>
                <a:sym typeface="Canva Sans"/>
              </a:rPr>
              <a:t>Thank you all for sharing your responses an</a:t>
            </a:r>
            <a:r>
              <a:rPr lang="en-US" sz="3300">
                <a:solidFill>
                  <a:srgbClr val="000000"/>
                </a:solidFill>
                <a:latin typeface="Canva Sans"/>
                <a:ea typeface="Canva Sans"/>
                <a:cs typeface="Canva Sans"/>
                <a:sym typeface="Canva Sans"/>
              </a:rPr>
              <a:t>d participating in this discussion. We have supports available, so if you feel like you need to speak with someone, there are resources listed on the resource cards provided or you can speak with the support person present. We will continue this conversation in the next part.</a:t>
            </a:r>
          </a:p>
        </p:txBody>
      </p:sp>
      <p:sp>
        <p:nvSpPr>
          <p:cNvPr name="Freeform 5" id="5"/>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028700" y="971550"/>
            <a:ext cx="16230600" cy="537844"/>
          </a:xfrm>
          <a:prstGeom prst="rect">
            <a:avLst/>
          </a:prstGeom>
        </p:spPr>
        <p:txBody>
          <a:bodyPr anchor="t" rtlCol="false" tIns="0" lIns="0" bIns="0" rIns="0">
            <a:spAutoFit/>
          </a:bodyPr>
          <a:lstStyle/>
          <a:p>
            <a:pPr algn="ctr">
              <a:lnSpc>
                <a:spcPts val="4480"/>
              </a:lnSpc>
            </a:pPr>
            <a:r>
              <a:rPr lang="en-US" b="true" sz="3200">
                <a:solidFill>
                  <a:srgbClr val="000000"/>
                </a:solidFill>
                <a:latin typeface="Canva Sans Bold"/>
                <a:ea typeface="Canva Sans Bold"/>
                <a:cs typeface="Canva Sans Bold"/>
                <a:sym typeface="Canva Sans Bold"/>
              </a:rPr>
              <a:t>Territorial Supports </a:t>
            </a:r>
          </a:p>
        </p:txBody>
      </p:sp>
      <p:sp>
        <p:nvSpPr>
          <p:cNvPr name="TextBox 4" id="4"/>
          <p:cNvSpPr txBox="true"/>
          <p:nvPr/>
        </p:nvSpPr>
        <p:spPr>
          <a:xfrm rot="0">
            <a:off x="1028700" y="1924251"/>
            <a:ext cx="16230600" cy="7792720"/>
          </a:xfrm>
          <a:prstGeom prst="rect">
            <a:avLst/>
          </a:prstGeom>
        </p:spPr>
        <p:txBody>
          <a:bodyPr anchor="t" rtlCol="false" tIns="0" lIns="0" bIns="0" rIns="0">
            <a:spAutoFit/>
          </a:bodyPr>
          <a:lstStyle/>
          <a:p>
            <a:pPr algn="ctr">
              <a:lnSpc>
                <a:spcPts val="3079"/>
              </a:lnSpc>
            </a:pPr>
            <a:r>
              <a:rPr lang="en-US" sz="2199">
                <a:solidFill>
                  <a:srgbClr val="000000"/>
                </a:solidFill>
                <a:latin typeface="Canva Sans"/>
                <a:ea typeface="Canva Sans"/>
                <a:cs typeface="Canva Sans"/>
                <a:sym typeface="Canva Sans"/>
              </a:rPr>
              <a:t>The mental health nurse in your community</a:t>
            </a:r>
            <a:r>
              <a:rPr lang="en-US" sz="2199">
                <a:solidFill>
                  <a:srgbClr val="000000"/>
                </a:solidFill>
                <a:latin typeface="Canva Sans"/>
                <a:ea typeface="Canva Sans"/>
                <a:cs typeface="Canva Sans"/>
                <a:sym typeface="Canva Sans"/>
              </a:rPr>
              <a:t>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Your local Ilinniarvimmi Inuusilirijiit (school community counsellors)</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Wellness centres:</a:t>
            </a:r>
          </a:p>
          <a:p>
            <a:pPr algn="ctr">
              <a:lnSpc>
                <a:spcPts val="3079"/>
              </a:lnSpc>
            </a:pPr>
            <a:r>
              <a:rPr lang="en-US" sz="2199">
                <a:solidFill>
                  <a:srgbClr val="000000"/>
                </a:solidFill>
                <a:latin typeface="Canva Sans"/>
                <a:ea typeface="Canva Sans"/>
                <a:cs typeface="Canva Sans"/>
                <a:sym typeface="Canva Sans"/>
              </a:rPr>
              <a:t> Kitikmeot—Department of Healthy Living: 867-943-4670</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 Kivalliq—Pulaarvik Kablu Friendship Centre: 867-645-2600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Qikiqtani—Ilisaqsivik: 867-924-6565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 Iqaluit—Tukisigiarvik: 867-979-2400</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Kamatsiaqtut </a:t>
            </a:r>
            <a:r>
              <a:rPr lang="en-US" sz="2199">
                <a:solidFill>
                  <a:srgbClr val="000000"/>
                </a:solidFill>
                <a:latin typeface="Canva Sans"/>
                <a:ea typeface="Canva Sans"/>
                <a:cs typeface="Canva Sans"/>
                <a:sym typeface="Canva Sans"/>
              </a:rPr>
              <a:t>Helpline: </a:t>
            </a:r>
          </a:p>
          <a:p>
            <a:pPr algn="ctr">
              <a:lnSpc>
                <a:spcPts val="3079"/>
              </a:lnSpc>
            </a:pPr>
            <a:r>
              <a:rPr lang="en-US" sz="2199">
                <a:solidFill>
                  <a:srgbClr val="000000"/>
                </a:solidFill>
                <a:latin typeface="Canva Sans"/>
                <a:ea typeface="Canva Sans"/>
                <a:cs typeface="Canva Sans"/>
                <a:sym typeface="Canva Sans"/>
              </a:rPr>
              <a:t>Call 867-979-3333 or toll-free 1-800-265-3333</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Healing by Talking: </a:t>
            </a:r>
          </a:p>
          <a:p>
            <a:pPr algn="ctr">
              <a:lnSpc>
                <a:spcPts val="3079"/>
              </a:lnSpc>
            </a:pPr>
            <a:r>
              <a:rPr lang="en-US" sz="2199">
                <a:solidFill>
                  <a:srgbClr val="000000"/>
                </a:solidFill>
                <a:latin typeface="Canva Sans"/>
                <a:ea typeface="Canva Sans"/>
                <a:cs typeface="Canva Sans"/>
                <a:sym typeface="Canva Sans"/>
              </a:rPr>
              <a:t>Call 1-888-648-0070 or email healing@gov.nu.ca </a:t>
            </a:r>
          </a:p>
          <a:p>
            <a:pPr algn="ctr">
              <a:lnSpc>
                <a:spcPts val="3079"/>
              </a:lnSpc>
            </a:pPr>
          </a:p>
          <a:p>
            <a:pPr algn="ctr">
              <a:lnSpc>
                <a:spcPts val="3079"/>
              </a:lnSpc>
            </a:pP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283686" y="971550"/>
            <a:ext cx="3720629" cy="537844"/>
          </a:xfrm>
          <a:prstGeom prst="rect">
            <a:avLst/>
          </a:prstGeom>
        </p:spPr>
        <p:txBody>
          <a:bodyPr anchor="t" rtlCol="false" tIns="0" lIns="0" bIns="0" rIns="0">
            <a:spAutoFit/>
          </a:bodyPr>
          <a:lstStyle/>
          <a:p>
            <a:pPr algn="ctr">
              <a:lnSpc>
                <a:spcPts val="4480"/>
              </a:lnSpc>
            </a:pPr>
            <a:r>
              <a:rPr lang="en-US" sz="3200" b="true">
                <a:solidFill>
                  <a:srgbClr val="000000"/>
                </a:solidFill>
                <a:latin typeface="Canva Sans Bold"/>
                <a:ea typeface="Canva Sans Bold"/>
                <a:cs typeface="Canva Sans Bold"/>
                <a:sym typeface="Canva Sans Bold"/>
              </a:rPr>
              <a:t>National Supports </a:t>
            </a:r>
          </a:p>
        </p:txBody>
      </p:sp>
      <p:sp>
        <p:nvSpPr>
          <p:cNvPr name="TextBox 4" id="4"/>
          <p:cNvSpPr txBox="true"/>
          <p:nvPr/>
        </p:nvSpPr>
        <p:spPr>
          <a:xfrm rot="0">
            <a:off x="1028700" y="1606763"/>
            <a:ext cx="16230600" cy="6677660"/>
          </a:xfrm>
          <a:prstGeom prst="rect">
            <a:avLst/>
          </a:prstGeom>
        </p:spPr>
        <p:txBody>
          <a:bodyPr anchor="t" rtlCol="false" tIns="0" lIns="0" bIns="0" rIns="0">
            <a:spAutoFit/>
          </a:bodyPr>
          <a:lstStyle/>
          <a:p>
            <a:pPr algn="ctr">
              <a:lnSpc>
                <a:spcPts val="3360"/>
              </a:lnSpc>
            </a:pPr>
            <a:r>
              <a:rPr lang="en-US" sz="2400">
                <a:solidFill>
                  <a:srgbClr val="000000"/>
                </a:solidFill>
                <a:latin typeface="Canva Sans"/>
                <a:ea typeface="Canva Sans"/>
                <a:cs typeface="Canva Sans"/>
                <a:sym typeface="Canva Sans"/>
              </a:rPr>
              <a:t>Tr</a:t>
            </a:r>
            <a:r>
              <a:rPr lang="en-US" sz="2400">
                <a:solidFill>
                  <a:srgbClr val="000000"/>
                </a:solidFill>
                <a:latin typeface="Canva Sans"/>
                <a:ea typeface="Canva Sans"/>
                <a:cs typeface="Canva Sans"/>
                <a:sym typeface="Canva Sans"/>
              </a:rPr>
              <a:t>ans Lifeline: </a:t>
            </a:r>
          </a:p>
          <a:p>
            <a:pPr algn="ctr">
              <a:lnSpc>
                <a:spcPts val="3360"/>
              </a:lnSpc>
            </a:pPr>
            <a:r>
              <a:rPr lang="en-US" sz="2400">
                <a:solidFill>
                  <a:srgbClr val="000000"/>
                </a:solidFill>
                <a:latin typeface="Canva Sans"/>
                <a:ea typeface="Canva Sans"/>
                <a:cs typeface="Canva Sans"/>
                <a:sym typeface="Canva Sans"/>
              </a:rPr>
              <a:t>Call 1-877-330-6366 </a:t>
            </a:r>
          </a:p>
          <a:p>
            <a:pPr algn="ctr">
              <a:lnSpc>
                <a:spcPts val="3360"/>
              </a:lnSpc>
            </a:pPr>
          </a:p>
          <a:p>
            <a:pPr algn="ctr">
              <a:lnSpc>
                <a:spcPts val="3360"/>
              </a:lnSpc>
            </a:pPr>
            <a:r>
              <a:rPr lang="en-US" sz="2400">
                <a:solidFill>
                  <a:srgbClr val="000000"/>
                </a:solidFill>
                <a:latin typeface="Canva Sans"/>
                <a:ea typeface="Canva Sans"/>
                <a:cs typeface="Canva Sans"/>
                <a:sym typeface="Canva Sans"/>
              </a:rPr>
              <a:t>LGBT Youth Line: </a:t>
            </a:r>
          </a:p>
          <a:p>
            <a:pPr algn="ctr">
              <a:lnSpc>
                <a:spcPts val="3360"/>
              </a:lnSpc>
            </a:pPr>
            <a:r>
              <a:rPr lang="en-US" sz="2400">
                <a:solidFill>
                  <a:srgbClr val="000000"/>
                </a:solidFill>
                <a:latin typeface="Canva Sans"/>
                <a:ea typeface="Canva Sans"/>
                <a:cs typeface="Canva Sans"/>
                <a:sym typeface="Canva Sans"/>
              </a:rPr>
              <a:t>Call 1-800-268-9688 or text 647-694-4275 for youth up to age 29.</a:t>
            </a:r>
          </a:p>
          <a:p>
            <a:pPr algn="ctr">
              <a:lnSpc>
                <a:spcPts val="3360"/>
              </a:lnSpc>
            </a:pPr>
          </a:p>
          <a:p>
            <a:pPr algn="ctr">
              <a:lnSpc>
                <a:spcPts val="3360"/>
              </a:lnSpc>
            </a:pPr>
            <a:r>
              <a:rPr lang="en-US" sz="2400">
                <a:solidFill>
                  <a:srgbClr val="000000"/>
                </a:solidFill>
                <a:latin typeface="Canva Sans"/>
                <a:ea typeface="Canva Sans"/>
                <a:cs typeface="Canva Sans"/>
                <a:sym typeface="Canva Sans"/>
              </a:rPr>
              <a:t>Kids Help Phone: </a:t>
            </a:r>
          </a:p>
          <a:p>
            <a:pPr algn="ctr">
              <a:lnSpc>
                <a:spcPts val="3360"/>
              </a:lnSpc>
            </a:pPr>
            <a:r>
              <a:rPr lang="en-US" sz="2400">
                <a:solidFill>
                  <a:srgbClr val="000000"/>
                </a:solidFill>
                <a:latin typeface="Canva Sans"/>
                <a:ea typeface="Canva Sans"/>
                <a:cs typeface="Canva Sans"/>
                <a:sym typeface="Canva Sans"/>
              </a:rPr>
              <a:t>Use the online chat at kidshelpphone.ca</a:t>
            </a:r>
          </a:p>
          <a:p>
            <a:pPr algn="ctr">
              <a:lnSpc>
                <a:spcPts val="3360"/>
              </a:lnSpc>
            </a:pPr>
            <a:r>
              <a:rPr lang="en-US" sz="2400">
                <a:solidFill>
                  <a:srgbClr val="000000"/>
                </a:solidFill>
                <a:latin typeface="Canva Sans"/>
                <a:ea typeface="Canva Sans"/>
                <a:cs typeface="Canva Sans"/>
                <a:sym typeface="Canva Sans"/>
              </a:rPr>
              <a:t>call 1-800-668-6868 or text CONNECT to 686868</a:t>
            </a:r>
          </a:p>
          <a:p>
            <a:pPr algn="ctr">
              <a:lnSpc>
                <a:spcPts val="3360"/>
              </a:lnSpc>
            </a:pPr>
          </a:p>
          <a:p>
            <a:pPr algn="ctr">
              <a:lnSpc>
                <a:spcPts val="4200"/>
              </a:lnSpc>
            </a:pPr>
            <a:r>
              <a:rPr lang="en-US" b="true" sz="3000">
                <a:solidFill>
                  <a:srgbClr val="000000"/>
                </a:solidFill>
                <a:latin typeface="Canva Sans Bold"/>
                <a:ea typeface="Canva Sans Bold"/>
                <a:cs typeface="Canva Sans Bold"/>
                <a:sym typeface="Canva Sans Bold"/>
              </a:rPr>
              <a:t>Isumajunnattiarniq App</a:t>
            </a:r>
          </a:p>
          <a:p>
            <a:pPr algn="l">
              <a:lnSpc>
                <a:spcPts val="3920"/>
              </a:lnSpc>
            </a:pPr>
          </a:p>
          <a:p>
            <a:pPr algn="ctr">
              <a:lnSpc>
                <a:spcPts val="3920"/>
              </a:lnSpc>
            </a:pPr>
          </a:p>
          <a:p>
            <a:pPr algn="ctr">
              <a:lnSpc>
                <a:spcPts val="3920"/>
              </a:lnSpc>
            </a:pPr>
          </a:p>
          <a:p>
            <a:pPr algn="ctr">
              <a:lnSpc>
                <a:spcPts val="3920"/>
              </a:lnSpc>
            </a:pPr>
          </a:p>
        </p:txBody>
      </p:sp>
      <p:grpSp>
        <p:nvGrpSpPr>
          <p:cNvPr name="Group 5" id="5"/>
          <p:cNvGrpSpPr/>
          <p:nvPr/>
        </p:nvGrpSpPr>
        <p:grpSpPr>
          <a:xfrm rot="0">
            <a:off x="6523106" y="6838466"/>
            <a:ext cx="4777070" cy="2663314"/>
            <a:chOff x="0" y="0"/>
            <a:chExt cx="6369427" cy="3551085"/>
          </a:xfrm>
        </p:grpSpPr>
        <p:sp>
          <p:nvSpPr>
            <p:cNvPr name="Freeform 6" id="6"/>
            <p:cNvSpPr/>
            <p:nvPr/>
          </p:nvSpPr>
          <p:spPr>
            <a:xfrm flipH="false" flipV="false" rot="0">
              <a:off x="3636706" y="3016049"/>
              <a:ext cx="2161528" cy="498331"/>
            </a:xfrm>
            <a:custGeom>
              <a:avLst/>
              <a:gdLst/>
              <a:ahLst/>
              <a:cxnLst/>
              <a:rect r="r" b="b" t="t" l="l"/>
              <a:pathLst>
                <a:path h="498331" w="2161528">
                  <a:moveTo>
                    <a:pt x="0" y="0"/>
                  </a:moveTo>
                  <a:lnTo>
                    <a:pt x="2161528" y="0"/>
                  </a:lnTo>
                  <a:lnTo>
                    <a:pt x="2161528" y="498331"/>
                  </a:lnTo>
                  <a:lnTo>
                    <a:pt x="0" y="498331"/>
                  </a:lnTo>
                  <a:lnTo>
                    <a:pt x="0" y="0"/>
                  </a:lnTo>
                  <a:close/>
                </a:path>
              </a:pathLst>
            </a:custGeom>
            <a:blipFill>
              <a:blip r:embed="rId3"/>
              <a:stretch>
                <a:fillRect l="-134716" t="-684366" r="-10203" b="-78208"/>
              </a:stretch>
            </a:blipFill>
          </p:spPr>
        </p:sp>
        <p:sp>
          <p:nvSpPr>
            <p:cNvPr name="Freeform 7" id="7"/>
            <p:cNvSpPr/>
            <p:nvPr/>
          </p:nvSpPr>
          <p:spPr>
            <a:xfrm flipH="false" flipV="false" rot="0">
              <a:off x="673835" y="3016049"/>
              <a:ext cx="1858161" cy="535036"/>
            </a:xfrm>
            <a:custGeom>
              <a:avLst/>
              <a:gdLst/>
              <a:ahLst/>
              <a:cxnLst/>
              <a:rect r="r" b="b" t="t" l="l"/>
              <a:pathLst>
                <a:path h="535036" w="1858161">
                  <a:moveTo>
                    <a:pt x="0" y="0"/>
                  </a:moveTo>
                  <a:lnTo>
                    <a:pt x="1858161" y="0"/>
                  </a:lnTo>
                  <a:lnTo>
                    <a:pt x="1858161" y="535036"/>
                  </a:lnTo>
                  <a:lnTo>
                    <a:pt x="0" y="535036"/>
                  </a:lnTo>
                  <a:lnTo>
                    <a:pt x="0" y="0"/>
                  </a:lnTo>
                  <a:close/>
                </a:path>
              </a:pathLst>
            </a:custGeom>
            <a:blipFill>
              <a:blip r:embed="rId3"/>
              <a:stretch>
                <a:fillRect l="-13851" t="-637416" r="-171054" b="-65983"/>
              </a:stretch>
            </a:blipFill>
          </p:spPr>
        </p:sp>
        <p:sp>
          <p:nvSpPr>
            <p:cNvPr name="Freeform 8" id="8"/>
            <p:cNvSpPr/>
            <p:nvPr/>
          </p:nvSpPr>
          <p:spPr>
            <a:xfrm flipH="false" flipV="false" rot="0">
              <a:off x="3058580" y="82901"/>
              <a:ext cx="3310846" cy="2359409"/>
            </a:xfrm>
            <a:custGeom>
              <a:avLst/>
              <a:gdLst/>
              <a:ahLst/>
              <a:cxnLst/>
              <a:rect r="r" b="b" t="t" l="l"/>
              <a:pathLst>
                <a:path h="2359409" w="3310846">
                  <a:moveTo>
                    <a:pt x="0" y="0"/>
                  </a:moveTo>
                  <a:lnTo>
                    <a:pt x="3310847" y="0"/>
                  </a:lnTo>
                  <a:lnTo>
                    <a:pt x="3310847" y="2359409"/>
                  </a:lnTo>
                  <a:lnTo>
                    <a:pt x="0" y="2359409"/>
                  </a:lnTo>
                  <a:lnTo>
                    <a:pt x="0" y="0"/>
                  </a:lnTo>
                  <a:close/>
                </a:path>
              </a:pathLst>
            </a:custGeom>
            <a:blipFill>
              <a:blip r:embed="rId4"/>
              <a:stretch>
                <a:fillRect l="-100000" t="-64380" r="0" b="-63647"/>
              </a:stretch>
            </a:blipFill>
          </p:spPr>
        </p:sp>
        <p:sp>
          <p:nvSpPr>
            <p:cNvPr name="Freeform 9" id="9"/>
            <p:cNvSpPr/>
            <p:nvPr/>
          </p:nvSpPr>
          <p:spPr>
            <a:xfrm flipH="false" flipV="false" rot="0">
              <a:off x="0" y="0"/>
              <a:ext cx="3427178" cy="2442310"/>
            </a:xfrm>
            <a:custGeom>
              <a:avLst/>
              <a:gdLst/>
              <a:ahLst/>
              <a:cxnLst/>
              <a:rect r="r" b="b" t="t" l="l"/>
              <a:pathLst>
                <a:path h="2442310" w="3427178">
                  <a:moveTo>
                    <a:pt x="0" y="0"/>
                  </a:moveTo>
                  <a:lnTo>
                    <a:pt x="3427178" y="0"/>
                  </a:lnTo>
                  <a:lnTo>
                    <a:pt x="3427178" y="2442310"/>
                  </a:lnTo>
                  <a:lnTo>
                    <a:pt x="0" y="2442310"/>
                  </a:lnTo>
                  <a:lnTo>
                    <a:pt x="0" y="0"/>
                  </a:lnTo>
                  <a:close/>
                </a:path>
              </a:pathLst>
            </a:custGeom>
            <a:blipFill>
              <a:blip r:embed="rId4"/>
              <a:stretch>
                <a:fillRect l="0" t="-62352" r="-99999" b="-65676"/>
              </a:stretch>
            </a:blipFill>
          </p:spPr>
        </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2366479" y="2513180"/>
            <a:ext cx="13555042"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Visit egale.ca for more free resources, tools, and information </a:t>
            </a:r>
          </a:p>
        </p:txBody>
      </p:sp>
      <p:sp>
        <p:nvSpPr>
          <p:cNvPr name="TextBox 4" id="4"/>
          <p:cNvSpPr txBox="true"/>
          <p:nvPr/>
        </p:nvSpPr>
        <p:spPr>
          <a:xfrm rot="0">
            <a:off x="4598397" y="3669324"/>
            <a:ext cx="8638803"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Visit Inuusiq.com for more information</a:t>
            </a:r>
          </a:p>
        </p:txBody>
      </p:sp>
      <p:sp>
        <p:nvSpPr>
          <p:cNvPr name="Freeform 5" id="5"/>
          <p:cNvSpPr/>
          <p:nvPr/>
        </p:nvSpPr>
        <p:spPr>
          <a:xfrm flipH="false" flipV="false" rot="0">
            <a:off x="7037564" y="4891698"/>
            <a:ext cx="3760469" cy="3677840"/>
          </a:xfrm>
          <a:custGeom>
            <a:avLst/>
            <a:gdLst/>
            <a:ahLst/>
            <a:cxnLst/>
            <a:rect r="r" b="b" t="t" l="l"/>
            <a:pathLst>
              <a:path h="3677840" w="3760469">
                <a:moveTo>
                  <a:pt x="0" y="0"/>
                </a:moveTo>
                <a:lnTo>
                  <a:pt x="3760468" y="0"/>
                </a:lnTo>
                <a:lnTo>
                  <a:pt x="3760468" y="3677840"/>
                </a:lnTo>
                <a:lnTo>
                  <a:pt x="0" y="36778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2399478" y="-536476"/>
            <a:ext cx="13489044" cy="8773499"/>
          </a:xfrm>
          <a:custGeom>
            <a:avLst/>
            <a:gdLst/>
            <a:ahLst/>
            <a:cxnLst/>
            <a:rect r="r" b="b" t="t" l="l"/>
            <a:pathLst>
              <a:path h="8773499" w="13489044">
                <a:moveTo>
                  <a:pt x="0" y="0"/>
                </a:moveTo>
                <a:lnTo>
                  <a:pt x="13489044" y="0"/>
                </a:lnTo>
                <a:lnTo>
                  <a:pt x="13489044" y="8773499"/>
                </a:lnTo>
                <a:lnTo>
                  <a:pt x="0" y="8773499"/>
                </a:lnTo>
                <a:lnTo>
                  <a:pt x="0" y="0"/>
                </a:lnTo>
                <a:close/>
              </a:path>
            </a:pathLst>
          </a:custGeom>
          <a:blipFill>
            <a:blip r:embed="rId3"/>
            <a:stretch>
              <a:fillRect l="0" t="0" r="0" b="0"/>
            </a:stretch>
          </a:blipFill>
        </p:spPr>
      </p:sp>
      <p:sp>
        <p:nvSpPr>
          <p:cNvPr name="Freeform 4" id="4"/>
          <p:cNvSpPr/>
          <p:nvPr/>
        </p:nvSpPr>
        <p:spPr>
          <a:xfrm flipH="false" flipV="false" rot="0">
            <a:off x="5311673" y="2395379"/>
            <a:ext cx="7315200" cy="3769836"/>
          </a:xfrm>
          <a:custGeom>
            <a:avLst/>
            <a:gdLst/>
            <a:ahLst/>
            <a:cxnLst/>
            <a:rect r="r" b="b" t="t" l="l"/>
            <a:pathLst>
              <a:path h="3769836" w="7315200">
                <a:moveTo>
                  <a:pt x="0" y="0"/>
                </a:moveTo>
                <a:lnTo>
                  <a:pt x="7315200" y="0"/>
                </a:lnTo>
                <a:lnTo>
                  <a:pt x="7315200" y="3769836"/>
                </a:lnTo>
                <a:lnTo>
                  <a:pt x="0" y="376983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5311673" y="6165215"/>
            <a:ext cx="7315200" cy="365760"/>
          </a:xfrm>
          <a:custGeom>
            <a:avLst/>
            <a:gdLst/>
            <a:ahLst/>
            <a:cxnLst/>
            <a:rect r="r" b="b" t="t" l="l"/>
            <a:pathLst>
              <a:path h="365760" w="7315200">
                <a:moveTo>
                  <a:pt x="0" y="0"/>
                </a:moveTo>
                <a:lnTo>
                  <a:pt x="7315200" y="0"/>
                </a:lnTo>
                <a:lnTo>
                  <a:pt x="7315200" y="365760"/>
                </a:lnTo>
                <a:lnTo>
                  <a:pt x="0" y="36576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a:ln cap="sq">
            <a:noFill/>
            <a:prstDash val="solid"/>
            <a:miter/>
          </a:ln>
        </p:spPr>
      </p:sp>
      <p:sp>
        <p:nvSpPr>
          <p:cNvPr name="TextBox 6" id="6"/>
          <p:cNvSpPr txBox="true"/>
          <p:nvPr/>
        </p:nvSpPr>
        <p:spPr>
          <a:xfrm rot="0">
            <a:off x="6399979" y="6464300"/>
            <a:ext cx="5377755" cy="636905"/>
          </a:xfrm>
          <a:prstGeom prst="rect">
            <a:avLst/>
          </a:prstGeom>
        </p:spPr>
        <p:txBody>
          <a:bodyPr anchor="t" rtlCol="false" tIns="0" lIns="0" bIns="0" rIns="0">
            <a:spAutoFit/>
          </a:bodyPr>
          <a:lstStyle/>
          <a:p>
            <a:pPr algn="ctr">
              <a:lnSpc>
                <a:spcPts val="5320"/>
              </a:lnSpc>
            </a:pPr>
            <a:r>
              <a:rPr lang="en-US" sz="3800">
                <a:solidFill>
                  <a:srgbClr val="000000"/>
                </a:solidFill>
                <a:latin typeface="Karoll"/>
                <a:ea typeface="Karoll"/>
                <a:cs typeface="Karoll"/>
                <a:sym typeface="Karoll"/>
              </a:rPr>
              <a:t>Uvangaujunga - Lesson 3 </a:t>
            </a:r>
          </a:p>
        </p:txBody>
      </p:sp>
      <p:sp>
        <p:nvSpPr>
          <p:cNvPr name="TextBox 7" id="7"/>
          <p:cNvSpPr txBox="true"/>
          <p:nvPr/>
        </p:nvSpPr>
        <p:spPr>
          <a:xfrm rot="0">
            <a:off x="7627959" y="6994601"/>
            <a:ext cx="2682627" cy="712470"/>
          </a:xfrm>
          <a:prstGeom prst="rect">
            <a:avLst/>
          </a:prstGeom>
        </p:spPr>
        <p:txBody>
          <a:bodyPr anchor="t" rtlCol="false" tIns="0" lIns="0" bIns="0" rIns="0">
            <a:spAutoFit/>
          </a:bodyPr>
          <a:lstStyle/>
          <a:p>
            <a:pPr algn="ctr">
              <a:lnSpc>
                <a:spcPts val="5880"/>
              </a:lnSpc>
            </a:pPr>
            <a:r>
              <a:rPr lang="en-US" sz="4200">
                <a:solidFill>
                  <a:srgbClr val="000000"/>
                </a:solidFill>
                <a:latin typeface="Karoll"/>
                <a:ea typeface="Karoll"/>
                <a:cs typeface="Karoll"/>
                <a:sym typeface="Karoll"/>
              </a:rPr>
              <a:t>Acceptance</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1828800" y="1028700"/>
            <a:ext cx="14630400"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3962809" y="2440924"/>
            <a:ext cx="10362381" cy="636905"/>
          </a:xfrm>
          <a:prstGeom prst="rect">
            <a:avLst/>
          </a:prstGeom>
        </p:spPr>
        <p:txBody>
          <a:bodyPr anchor="t" rtlCol="false" tIns="0" lIns="0" bIns="0" rIns="0">
            <a:spAutoFit/>
          </a:bodyPr>
          <a:lstStyle/>
          <a:p>
            <a:pPr algn="ctr">
              <a:lnSpc>
                <a:spcPts val="5319"/>
              </a:lnSpc>
              <a:spcBef>
                <a:spcPct val="0"/>
              </a:spcBef>
            </a:pPr>
            <a:r>
              <a:rPr lang="en-US" sz="3799">
                <a:solidFill>
                  <a:srgbClr val="000000"/>
                </a:solidFill>
                <a:latin typeface="Karoll"/>
                <a:ea typeface="Karoll"/>
                <a:cs typeface="Karoll"/>
                <a:sym typeface="Karoll"/>
              </a:rPr>
              <a:t>https://www.youtube.com/watch?v=tRvFj3ugdWU</a:t>
            </a:r>
          </a:p>
        </p:txBody>
      </p:sp>
      <p:sp>
        <p:nvSpPr>
          <p:cNvPr name="TextBox 4" id="4"/>
          <p:cNvSpPr txBox="true"/>
          <p:nvPr/>
        </p:nvSpPr>
        <p:spPr>
          <a:xfrm rot="0">
            <a:off x="4433312" y="1178086"/>
            <a:ext cx="8323362" cy="811530"/>
          </a:xfrm>
          <a:prstGeom prst="rect">
            <a:avLst/>
          </a:prstGeom>
        </p:spPr>
        <p:txBody>
          <a:bodyPr anchor="t" rtlCol="false" tIns="0" lIns="0" bIns="0" rIns="0">
            <a:spAutoFit/>
          </a:bodyPr>
          <a:lstStyle/>
          <a:p>
            <a:pPr algn="ctr">
              <a:lnSpc>
                <a:spcPts val="6720"/>
              </a:lnSpc>
            </a:pPr>
            <a:r>
              <a:rPr lang="en-US" sz="4800" b="true">
                <a:solidFill>
                  <a:srgbClr val="000000"/>
                </a:solidFill>
                <a:latin typeface="Canva Sans Bold"/>
                <a:ea typeface="Canva Sans Bold"/>
                <a:cs typeface="Canva Sans Bold"/>
                <a:sym typeface="Canva Sans Bold"/>
              </a:rPr>
              <a:t>Terminology you must know</a:t>
            </a:r>
          </a:p>
        </p:txBody>
      </p:sp>
      <p:pic>
        <p:nvPicPr>
          <p:cNvPr name="Picture 5" id="5"/>
          <p:cNvPicPr>
            <a:picLocks noChangeAspect="true"/>
          </p:cNvPicPr>
          <p:nvPr>
            <a:videoFile r:link="rId4"/>
          </p:nvPr>
        </p:nvPicPr>
        <p:blipFill>
          <a:blip r:embed="rId3"/>
          <a:stretch>
            <a:fillRect/>
          </a:stretch>
        </p:blipFill>
        <p:spPr>
          <a:xfrm rot="0">
            <a:off x="4433312" y="3337860"/>
            <a:ext cx="9580865" cy="5385030"/>
          </a:xfrm>
          <a:prstGeom prst="rect">
            <a:avLst/>
          </a:prstGeom>
        </p:spPr>
      </p:pic>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083847" y="2184832"/>
            <a:ext cx="4120307" cy="778510"/>
          </a:xfrm>
          <a:prstGeom prst="rect">
            <a:avLst/>
          </a:prstGeom>
        </p:spPr>
        <p:txBody>
          <a:bodyPr anchor="t" rtlCol="false" tIns="0" lIns="0" bIns="0" rIns="0">
            <a:spAutoFit/>
          </a:bodyPr>
          <a:lstStyle/>
          <a:p>
            <a:pPr algn="ctr">
              <a:lnSpc>
                <a:spcPts val="6440"/>
              </a:lnSpc>
              <a:spcBef>
                <a:spcPct val="0"/>
              </a:spcBef>
            </a:pPr>
            <a:r>
              <a:rPr lang="en-US" b="true" sz="4600">
                <a:solidFill>
                  <a:srgbClr val="000000"/>
                </a:solidFill>
                <a:latin typeface="Canva Sans Bold"/>
                <a:ea typeface="Canva Sans Bold"/>
                <a:cs typeface="Canva Sans Bold"/>
                <a:sym typeface="Canva Sans Bold"/>
              </a:rPr>
              <a:t>Learning goals</a:t>
            </a:r>
          </a:p>
        </p:txBody>
      </p:sp>
      <p:sp>
        <p:nvSpPr>
          <p:cNvPr name="TextBox 4" id="4"/>
          <p:cNvSpPr txBox="true"/>
          <p:nvPr/>
        </p:nvSpPr>
        <p:spPr>
          <a:xfrm rot="0">
            <a:off x="2816481" y="3424249"/>
            <a:ext cx="12655037" cy="3980180"/>
          </a:xfrm>
          <a:prstGeom prst="rect">
            <a:avLst/>
          </a:prstGeom>
        </p:spPr>
        <p:txBody>
          <a:bodyPr anchor="t" rtlCol="false" tIns="0" lIns="0" bIns="0" rIns="0">
            <a:spAutoFit/>
          </a:bodyPr>
          <a:lstStyle/>
          <a:p>
            <a:pPr algn="ctr">
              <a:lnSpc>
                <a:spcPts val="5320"/>
              </a:lnSpc>
              <a:spcBef>
                <a:spcPct val="0"/>
              </a:spcBef>
            </a:pPr>
            <a:r>
              <a:rPr lang="en-US" b="true" sz="3800">
                <a:solidFill>
                  <a:srgbClr val="000000"/>
                </a:solidFill>
                <a:latin typeface="Canva Sans Bold"/>
                <a:ea typeface="Canva Sans Bold"/>
                <a:cs typeface="Canva Sans Bold"/>
                <a:sym typeface="Canva Sans Bold"/>
              </a:rPr>
              <a:t>By the end of Lesson 3 participants can: </a:t>
            </a:r>
          </a:p>
          <a:p>
            <a:pPr algn="ctr">
              <a:lnSpc>
                <a:spcPts val="5320"/>
              </a:lnSpc>
              <a:spcBef>
                <a:spcPct val="0"/>
              </a:spcBef>
            </a:pPr>
          </a:p>
          <a:p>
            <a:pPr algn="l" marL="820421" indent="-410210" lvl="1">
              <a:lnSpc>
                <a:spcPts val="5320"/>
              </a:lnSpc>
              <a:buFont typeface="Arial"/>
              <a:buChar char="•"/>
            </a:pPr>
            <a:r>
              <a:rPr lang="en-US" sz="3800">
                <a:solidFill>
                  <a:srgbClr val="000000"/>
                </a:solidFill>
                <a:latin typeface="Canva Sans"/>
                <a:ea typeface="Canva Sans"/>
                <a:cs typeface="Canva Sans"/>
                <a:sym typeface="Canva Sans"/>
              </a:rPr>
              <a:t>I</a:t>
            </a:r>
            <a:r>
              <a:rPr lang="en-US" sz="3800">
                <a:solidFill>
                  <a:srgbClr val="000000"/>
                </a:solidFill>
                <a:latin typeface="Canva Sans"/>
                <a:ea typeface="Canva Sans"/>
                <a:cs typeface="Canva Sans"/>
                <a:sym typeface="Canva Sans"/>
              </a:rPr>
              <a:t>dentify the overall impacts of homophobia. </a:t>
            </a:r>
          </a:p>
          <a:p>
            <a:pPr algn="l" marL="820421" indent="-410210" lvl="1">
              <a:lnSpc>
                <a:spcPts val="5320"/>
              </a:lnSpc>
              <a:buFont typeface="Arial"/>
              <a:buChar char="•"/>
            </a:pPr>
            <a:r>
              <a:rPr lang="en-US" sz="3800">
                <a:solidFill>
                  <a:srgbClr val="000000"/>
                </a:solidFill>
                <a:latin typeface="Canva Sans"/>
                <a:ea typeface="Canva Sans"/>
                <a:cs typeface="Canva Sans"/>
                <a:sym typeface="Canva Sans"/>
              </a:rPr>
              <a:t>Identify 2 realistic actionable steps to make their community more inclusive</a:t>
            </a:r>
            <a:r>
              <a:rPr lang="en-US" sz="3800">
                <a:solidFill>
                  <a:srgbClr val="000000"/>
                </a:solidFill>
                <a:latin typeface="Canva Sans"/>
                <a:ea typeface="Canva Sans"/>
                <a:cs typeface="Canva Sans"/>
                <a:sym typeface="Canva Sans"/>
              </a:rPr>
              <a:t>.</a:t>
            </a:r>
          </a:p>
          <a:p>
            <a:pPr algn="l">
              <a:lnSpc>
                <a:spcPts val="5320"/>
              </a:lnSpc>
            </a:pPr>
          </a:p>
        </p:txBody>
      </p:sp>
      <p:sp>
        <p:nvSpPr>
          <p:cNvPr name="Freeform 5" id="5"/>
          <p:cNvSpPr/>
          <p:nvPr/>
        </p:nvSpPr>
        <p:spPr>
          <a:xfrm flipH="false" flipV="false" rot="0">
            <a:off x="1033037" y="1028700"/>
            <a:ext cx="4479184" cy="4479184"/>
          </a:xfrm>
          <a:custGeom>
            <a:avLst/>
            <a:gdLst/>
            <a:ahLst/>
            <a:cxnLst/>
            <a:rect r="r" b="b" t="t" l="l"/>
            <a:pathLst>
              <a:path h="4479184" w="4479184">
                <a:moveTo>
                  <a:pt x="0" y="0"/>
                </a:moveTo>
                <a:lnTo>
                  <a:pt x="4479185" y="0"/>
                </a:lnTo>
                <a:lnTo>
                  <a:pt x="4479185"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6864002" y="2133766"/>
            <a:ext cx="3826520"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Acceptance</a:t>
            </a:r>
          </a:p>
        </p:txBody>
      </p:sp>
      <p:sp>
        <p:nvSpPr>
          <p:cNvPr name="TextBox 4" id="4"/>
          <p:cNvSpPr txBox="true"/>
          <p:nvPr/>
        </p:nvSpPr>
        <p:spPr>
          <a:xfrm rot="0">
            <a:off x="2031117" y="4153309"/>
            <a:ext cx="13907926" cy="2306954"/>
          </a:xfrm>
          <a:prstGeom prst="rect">
            <a:avLst/>
          </a:prstGeom>
        </p:spPr>
        <p:txBody>
          <a:bodyPr anchor="t" rtlCol="false" tIns="0" lIns="0" bIns="0" rIns="0">
            <a:spAutoFit/>
          </a:bodyPr>
          <a:lstStyle/>
          <a:p>
            <a:pPr algn="l" marL="712480" indent="-356240" lvl="1">
              <a:lnSpc>
                <a:spcPts val="4620"/>
              </a:lnSpc>
              <a:buFont typeface="Arial"/>
              <a:buChar char="•"/>
            </a:pPr>
            <a:r>
              <a:rPr lang="en-US" sz="3300">
                <a:solidFill>
                  <a:srgbClr val="000000"/>
                </a:solidFill>
                <a:latin typeface="Canva Sans"/>
                <a:ea typeface="Canva Sans"/>
                <a:cs typeface="Canva Sans"/>
                <a:sym typeface="Canva Sans"/>
              </a:rPr>
              <a:t>What did you think of this video? What were your first impressions?</a:t>
            </a:r>
          </a:p>
          <a:p>
            <a:pPr algn="l">
              <a:lnSpc>
                <a:spcPts val="4620"/>
              </a:lnSpc>
            </a:pPr>
          </a:p>
          <a:p>
            <a:pPr algn="l" marL="712480" indent="-356240" lvl="1">
              <a:lnSpc>
                <a:spcPts val="4620"/>
              </a:lnSpc>
              <a:buFont typeface="Arial"/>
              <a:buChar char="•"/>
            </a:pPr>
            <a:r>
              <a:rPr lang="en-US" sz="3300">
                <a:solidFill>
                  <a:srgbClr val="000000"/>
                </a:solidFill>
                <a:latin typeface="Canva Sans"/>
                <a:ea typeface="Canva Sans"/>
                <a:cs typeface="Canva Sans"/>
                <a:sym typeface="Canva Sans"/>
              </a:rPr>
              <a:t>How does this video relate to issues people face in real life? </a:t>
            </a:r>
          </a:p>
        </p:txBody>
      </p:sp>
      <p:sp>
        <p:nvSpPr>
          <p:cNvPr name="Freeform 5" id="5"/>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195058" y="1956382"/>
            <a:ext cx="3897883" cy="778510"/>
          </a:xfrm>
          <a:prstGeom prst="rect">
            <a:avLst/>
          </a:prstGeom>
        </p:spPr>
        <p:txBody>
          <a:bodyPr anchor="t" rtlCol="false" tIns="0" lIns="0" bIns="0" rIns="0">
            <a:spAutoFit/>
          </a:bodyPr>
          <a:lstStyle/>
          <a:p>
            <a:pPr algn="ctr">
              <a:lnSpc>
                <a:spcPts val="6440"/>
              </a:lnSpc>
            </a:pPr>
            <a:r>
              <a:rPr lang="en-US" sz="4600" b="true">
                <a:solidFill>
                  <a:srgbClr val="000000"/>
                </a:solidFill>
                <a:latin typeface="Canva Sans Bold"/>
                <a:ea typeface="Canva Sans Bold"/>
                <a:cs typeface="Canva Sans Bold"/>
                <a:sym typeface="Canva Sans Bold"/>
              </a:rPr>
              <a:t>Final Activity </a:t>
            </a:r>
          </a:p>
        </p:txBody>
      </p:sp>
      <p:sp>
        <p:nvSpPr>
          <p:cNvPr name="Freeform 4" id="4"/>
          <p:cNvSpPr/>
          <p:nvPr/>
        </p:nvSpPr>
        <p:spPr>
          <a:xfrm flipH="true" flipV="false" rot="0">
            <a:off x="12780116" y="1028700"/>
            <a:ext cx="4479184" cy="4479184"/>
          </a:xfrm>
          <a:custGeom>
            <a:avLst/>
            <a:gdLst/>
            <a:ahLst/>
            <a:cxnLst/>
            <a:rect r="r" b="b" t="t" l="l"/>
            <a:pathLst>
              <a:path h="4479184" w="4479184">
                <a:moveTo>
                  <a:pt x="4479184" y="0"/>
                </a:moveTo>
                <a:lnTo>
                  <a:pt x="0" y="0"/>
                </a:lnTo>
                <a:lnTo>
                  <a:pt x="0" y="4479184"/>
                </a:lnTo>
                <a:lnTo>
                  <a:pt x="4479184" y="4479184"/>
                </a:lnTo>
                <a:lnTo>
                  <a:pt x="447918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1719706" y="2906191"/>
            <a:ext cx="14390614" cy="4781550"/>
          </a:xfrm>
          <a:prstGeom prst="rect">
            <a:avLst/>
          </a:prstGeom>
        </p:spPr>
        <p:txBody>
          <a:bodyPr anchor="t" rtlCol="false" tIns="0" lIns="0" bIns="0" rIns="0">
            <a:spAutoFit/>
          </a:bodyPr>
          <a:lstStyle/>
          <a:p>
            <a:pPr algn="l" marL="647702" indent="-323851" lvl="1">
              <a:lnSpc>
                <a:spcPts val="4200"/>
              </a:lnSpc>
              <a:buFont typeface="Arial"/>
              <a:buChar char="•"/>
            </a:pPr>
            <a:r>
              <a:rPr lang="en-US" sz="3000">
                <a:solidFill>
                  <a:srgbClr val="000000"/>
                </a:solidFill>
                <a:latin typeface="Canva Sans"/>
                <a:ea typeface="Canva Sans"/>
                <a:cs typeface="Canva Sans"/>
                <a:sym typeface="Canva Sans"/>
              </a:rPr>
              <a:t>Going back to our discussions from previous weeks, take some time to t</a:t>
            </a:r>
            <a:r>
              <a:rPr lang="en-US" sz="3000">
                <a:solidFill>
                  <a:srgbClr val="000000"/>
                </a:solidFill>
                <a:latin typeface="Canva Sans"/>
                <a:ea typeface="Canva Sans"/>
                <a:cs typeface="Canva Sans"/>
                <a:sym typeface="Canva Sans"/>
              </a:rPr>
              <a:t>hink about allyship.</a:t>
            </a:r>
          </a:p>
          <a:p>
            <a:pPr algn="l">
              <a:lnSpc>
                <a:spcPts val="4200"/>
              </a:lnSpc>
            </a:pPr>
          </a:p>
          <a:p>
            <a:pPr algn="l" marL="647702" indent="-323851" lvl="1">
              <a:lnSpc>
                <a:spcPts val="4200"/>
              </a:lnSpc>
              <a:buFont typeface="Arial"/>
              <a:buChar char="•"/>
            </a:pPr>
            <a:r>
              <a:rPr lang="en-US" sz="3000">
                <a:solidFill>
                  <a:srgbClr val="000000"/>
                </a:solidFill>
                <a:latin typeface="Canva Sans"/>
                <a:ea typeface="Canva Sans"/>
                <a:cs typeface="Canva Sans"/>
                <a:sym typeface="Canva Sans"/>
              </a:rPr>
              <a:t> Imagine in an ideal world you have all the supports that you require. In this ideal world what are the supports in place in Nunavut? </a:t>
            </a:r>
          </a:p>
          <a:p>
            <a:pPr algn="l">
              <a:lnSpc>
                <a:spcPts val="4200"/>
              </a:lnSpc>
            </a:pPr>
          </a:p>
          <a:p>
            <a:pPr algn="l" marL="647702" indent="-323851" lvl="1">
              <a:lnSpc>
                <a:spcPts val="4200"/>
              </a:lnSpc>
              <a:buFont typeface="Arial"/>
              <a:buChar char="•"/>
            </a:pPr>
            <a:r>
              <a:rPr lang="en-US" sz="3000">
                <a:solidFill>
                  <a:srgbClr val="000000"/>
                </a:solidFill>
                <a:latin typeface="Canva Sans"/>
                <a:ea typeface="Canva Sans"/>
                <a:cs typeface="Canva Sans"/>
                <a:sym typeface="Canva Sans"/>
              </a:rPr>
              <a:t>You can name specific resources that exist, in Canada, or in the world or even create a resource that would be helpful. What would these resources offer to Nunavummiut belonging to the 2SLGBTQI+ community?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5788111" y="2607942"/>
            <a:ext cx="6711778" cy="5515861"/>
          </a:xfrm>
          <a:custGeom>
            <a:avLst/>
            <a:gdLst/>
            <a:ahLst/>
            <a:cxnLst/>
            <a:rect r="r" b="b" t="t" l="l"/>
            <a:pathLst>
              <a:path h="5515861" w="6711778">
                <a:moveTo>
                  <a:pt x="0" y="0"/>
                </a:moveTo>
                <a:lnTo>
                  <a:pt x="6711778" y="0"/>
                </a:lnTo>
                <a:lnTo>
                  <a:pt x="6711778" y="5515861"/>
                </a:lnTo>
                <a:lnTo>
                  <a:pt x="0" y="5515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true" flipV="false" rot="0">
            <a:off x="12780116" y="1028700"/>
            <a:ext cx="4479184" cy="4479184"/>
          </a:xfrm>
          <a:custGeom>
            <a:avLst/>
            <a:gdLst/>
            <a:ahLst/>
            <a:cxnLst/>
            <a:rect r="r" b="b" t="t" l="l"/>
            <a:pathLst>
              <a:path h="4479184" w="4479184">
                <a:moveTo>
                  <a:pt x="4479184" y="0"/>
                </a:moveTo>
                <a:lnTo>
                  <a:pt x="0" y="0"/>
                </a:lnTo>
                <a:lnTo>
                  <a:pt x="0" y="4479184"/>
                </a:lnTo>
                <a:lnTo>
                  <a:pt x="4479184" y="4479184"/>
                </a:lnTo>
                <a:lnTo>
                  <a:pt x="447918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1699376" y="3201617"/>
            <a:ext cx="14166983" cy="1725930"/>
          </a:xfrm>
          <a:prstGeom prst="rect">
            <a:avLst/>
          </a:prstGeom>
        </p:spPr>
        <p:txBody>
          <a:bodyPr anchor="t" rtlCol="false" tIns="0" lIns="0" bIns="0" rIns="0">
            <a:spAutoFit/>
          </a:bodyPr>
          <a:lstStyle/>
          <a:p>
            <a:pPr algn="l" marL="712470" indent="-356235" lvl="1">
              <a:lnSpc>
                <a:spcPts val="4620"/>
              </a:lnSpc>
              <a:buFont typeface="Arial"/>
              <a:buChar char="•"/>
            </a:pPr>
            <a:r>
              <a:rPr lang="en-US" sz="3300">
                <a:solidFill>
                  <a:srgbClr val="000000"/>
                </a:solidFill>
                <a:latin typeface="Canva Sans"/>
                <a:ea typeface="Canva Sans"/>
                <a:cs typeface="Canva Sans"/>
                <a:sym typeface="Canva Sans"/>
              </a:rPr>
              <a:t>Lastly, coming back to reality, w</a:t>
            </a:r>
            <a:r>
              <a:rPr lang="en-US" sz="3300">
                <a:solidFill>
                  <a:srgbClr val="000000"/>
                </a:solidFill>
                <a:latin typeface="Canva Sans"/>
                <a:ea typeface="Canva Sans"/>
                <a:cs typeface="Canva Sans"/>
                <a:sym typeface="Canva Sans"/>
              </a:rPr>
              <a:t>hat would taking action towards inclusivity look like? In your school, in your community, even amongst your peers? </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950919" y="2381197"/>
            <a:ext cx="2386161"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Closing</a:t>
            </a:r>
          </a:p>
        </p:txBody>
      </p:sp>
      <p:sp>
        <p:nvSpPr>
          <p:cNvPr name="TextBox 4" id="4"/>
          <p:cNvSpPr txBox="true"/>
          <p:nvPr/>
        </p:nvSpPr>
        <p:spPr>
          <a:xfrm rot="0">
            <a:off x="3014931" y="3646621"/>
            <a:ext cx="12664744" cy="2887980"/>
          </a:xfrm>
          <a:prstGeom prst="rect">
            <a:avLst/>
          </a:prstGeom>
        </p:spPr>
        <p:txBody>
          <a:bodyPr anchor="t" rtlCol="false" tIns="0" lIns="0" bIns="0" rIns="0">
            <a:spAutoFit/>
          </a:bodyPr>
          <a:lstStyle/>
          <a:p>
            <a:pPr algn="just">
              <a:lnSpc>
                <a:spcPts val="4620"/>
              </a:lnSpc>
            </a:pPr>
            <a:r>
              <a:rPr lang="en-US" sz="3300">
                <a:solidFill>
                  <a:srgbClr val="000000"/>
                </a:solidFill>
                <a:latin typeface="Canva Sans"/>
                <a:ea typeface="Canva Sans"/>
                <a:cs typeface="Canva Sans"/>
                <a:sym typeface="Canva Sans"/>
              </a:rPr>
              <a:t>Thank you all for sharing your responses an</a:t>
            </a:r>
            <a:r>
              <a:rPr lang="en-US" sz="3300">
                <a:solidFill>
                  <a:srgbClr val="000000"/>
                </a:solidFill>
                <a:latin typeface="Canva Sans"/>
                <a:ea typeface="Canva Sans"/>
                <a:cs typeface="Canva Sans"/>
                <a:sym typeface="Canva Sans"/>
              </a:rPr>
              <a:t>d participating in this discussion. We have supports available, so if you feel like you need to speak with someone, there are resources listed on the resource cards provided or you can speak with the support person present. </a:t>
            </a:r>
          </a:p>
        </p:txBody>
      </p:sp>
      <p:sp>
        <p:nvSpPr>
          <p:cNvPr name="Freeform 5" id="5"/>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6" id="6"/>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028700" y="1093530"/>
            <a:ext cx="16230600" cy="537844"/>
          </a:xfrm>
          <a:prstGeom prst="rect">
            <a:avLst/>
          </a:prstGeom>
        </p:spPr>
        <p:txBody>
          <a:bodyPr anchor="t" rtlCol="false" tIns="0" lIns="0" bIns="0" rIns="0">
            <a:spAutoFit/>
          </a:bodyPr>
          <a:lstStyle/>
          <a:p>
            <a:pPr algn="ctr">
              <a:lnSpc>
                <a:spcPts val="4480"/>
              </a:lnSpc>
            </a:pPr>
            <a:r>
              <a:rPr lang="en-US" b="true" sz="3200">
                <a:solidFill>
                  <a:srgbClr val="000000"/>
                </a:solidFill>
                <a:latin typeface="Canva Sans Bold"/>
                <a:ea typeface="Canva Sans Bold"/>
                <a:cs typeface="Canva Sans Bold"/>
                <a:sym typeface="Canva Sans Bold"/>
              </a:rPr>
              <a:t>Territorial Supports </a:t>
            </a:r>
          </a:p>
        </p:txBody>
      </p:sp>
      <p:sp>
        <p:nvSpPr>
          <p:cNvPr name="TextBox 4" id="4"/>
          <p:cNvSpPr txBox="true"/>
          <p:nvPr/>
        </p:nvSpPr>
        <p:spPr>
          <a:xfrm rot="0">
            <a:off x="1028700" y="2222500"/>
            <a:ext cx="16230600" cy="7792720"/>
          </a:xfrm>
          <a:prstGeom prst="rect">
            <a:avLst/>
          </a:prstGeom>
        </p:spPr>
        <p:txBody>
          <a:bodyPr anchor="t" rtlCol="false" tIns="0" lIns="0" bIns="0" rIns="0">
            <a:spAutoFit/>
          </a:bodyPr>
          <a:lstStyle/>
          <a:p>
            <a:pPr algn="ctr">
              <a:lnSpc>
                <a:spcPts val="3079"/>
              </a:lnSpc>
            </a:pPr>
            <a:r>
              <a:rPr lang="en-US" sz="2199">
                <a:solidFill>
                  <a:srgbClr val="000000"/>
                </a:solidFill>
                <a:latin typeface="Canva Sans"/>
                <a:ea typeface="Canva Sans"/>
                <a:cs typeface="Canva Sans"/>
                <a:sym typeface="Canva Sans"/>
              </a:rPr>
              <a:t>The mental health nurse in your community</a:t>
            </a:r>
            <a:r>
              <a:rPr lang="en-US" sz="2199">
                <a:solidFill>
                  <a:srgbClr val="000000"/>
                </a:solidFill>
                <a:latin typeface="Canva Sans"/>
                <a:ea typeface="Canva Sans"/>
                <a:cs typeface="Canva Sans"/>
                <a:sym typeface="Canva Sans"/>
              </a:rPr>
              <a:t>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Your local Ilinniarvimmi Inuusilirijiit (school community counsellors)</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Wellness centres:</a:t>
            </a:r>
          </a:p>
          <a:p>
            <a:pPr algn="ctr">
              <a:lnSpc>
                <a:spcPts val="3079"/>
              </a:lnSpc>
            </a:pPr>
            <a:r>
              <a:rPr lang="en-US" sz="2199">
                <a:solidFill>
                  <a:srgbClr val="000000"/>
                </a:solidFill>
                <a:latin typeface="Canva Sans"/>
                <a:ea typeface="Canva Sans"/>
                <a:cs typeface="Canva Sans"/>
                <a:sym typeface="Canva Sans"/>
              </a:rPr>
              <a:t> Kitikmeot—Department of Healthy Living: 867-943-4670</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 Kivalliq—Pulaarvik Kablu Friendship Centre: 867-645-2600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Qikiqtani—Ilisaqsivik: 867-924-6565 </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 Iqaluit—Tukisigiarvik: 867-979-2400</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Kamatsiaqtut </a:t>
            </a:r>
            <a:r>
              <a:rPr lang="en-US" sz="2199">
                <a:solidFill>
                  <a:srgbClr val="000000"/>
                </a:solidFill>
                <a:latin typeface="Canva Sans"/>
                <a:ea typeface="Canva Sans"/>
                <a:cs typeface="Canva Sans"/>
                <a:sym typeface="Canva Sans"/>
              </a:rPr>
              <a:t>Helpline: </a:t>
            </a:r>
          </a:p>
          <a:p>
            <a:pPr algn="ctr">
              <a:lnSpc>
                <a:spcPts val="3079"/>
              </a:lnSpc>
            </a:pPr>
            <a:r>
              <a:rPr lang="en-US" sz="2199">
                <a:solidFill>
                  <a:srgbClr val="000000"/>
                </a:solidFill>
                <a:latin typeface="Canva Sans"/>
                <a:ea typeface="Canva Sans"/>
                <a:cs typeface="Canva Sans"/>
                <a:sym typeface="Canva Sans"/>
              </a:rPr>
              <a:t>Call 867-979-3333 or toll-free 1-800-265-3333</a:t>
            </a:r>
          </a:p>
          <a:p>
            <a:pPr algn="ctr">
              <a:lnSpc>
                <a:spcPts val="3079"/>
              </a:lnSpc>
            </a:pPr>
          </a:p>
          <a:p>
            <a:pPr algn="ctr">
              <a:lnSpc>
                <a:spcPts val="3079"/>
              </a:lnSpc>
            </a:pPr>
            <a:r>
              <a:rPr lang="en-US" sz="2199">
                <a:solidFill>
                  <a:srgbClr val="000000"/>
                </a:solidFill>
                <a:latin typeface="Canva Sans"/>
                <a:ea typeface="Canva Sans"/>
                <a:cs typeface="Canva Sans"/>
                <a:sym typeface="Canva Sans"/>
              </a:rPr>
              <a:t>Healing by Talking: </a:t>
            </a:r>
          </a:p>
          <a:p>
            <a:pPr algn="ctr">
              <a:lnSpc>
                <a:spcPts val="3079"/>
              </a:lnSpc>
            </a:pPr>
            <a:r>
              <a:rPr lang="en-US" sz="2199">
                <a:solidFill>
                  <a:srgbClr val="000000"/>
                </a:solidFill>
                <a:latin typeface="Canva Sans"/>
                <a:ea typeface="Canva Sans"/>
                <a:cs typeface="Canva Sans"/>
                <a:sym typeface="Canva Sans"/>
              </a:rPr>
              <a:t>Call 1-888-648-0070 or email healing@gov.nu.ca </a:t>
            </a:r>
          </a:p>
          <a:p>
            <a:pPr algn="ctr">
              <a:lnSpc>
                <a:spcPts val="3079"/>
              </a:lnSpc>
            </a:pPr>
          </a:p>
          <a:p>
            <a:pPr algn="ctr">
              <a:lnSpc>
                <a:spcPts val="3079"/>
              </a:lnSpc>
            </a:pP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7283686" y="971550"/>
            <a:ext cx="3720629" cy="537844"/>
          </a:xfrm>
          <a:prstGeom prst="rect">
            <a:avLst/>
          </a:prstGeom>
        </p:spPr>
        <p:txBody>
          <a:bodyPr anchor="t" rtlCol="false" tIns="0" lIns="0" bIns="0" rIns="0">
            <a:spAutoFit/>
          </a:bodyPr>
          <a:lstStyle/>
          <a:p>
            <a:pPr algn="ctr">
              <a:lnSpc>
                <a:spcPts val="4480"/>
              </a:lnSpc>
            </a:pPr>
            <a:r>
              <a:rPr lang="en-US" sz="3200" b="true">
                <a:solidFill>
                  <a:srgbClr val="000000"/>
                </a:solidFill>
                <a:latin typeface="Canva Sans Bold"/>
                <a:ea typeface="Canva Sans Bold"/>
                <a:cs typeface="Canva Sans Bold"/>
                <a:sym typeface="Canva Sans Bold"/>
              </a:rPr>
              <a:t>National Supports </a:t>
            </a:r>
          </a:p>
        </p:txBody>
      </p:sp>
      <p:sp>
        <p:nvSpPr>
          <p:cNvPr name="TextBox 4" id="4"/>
          <p:cNvSpPr txBox="true"/>
          <p:nvPr/>
        </p:nvSpPr>
        <p:spPr>
          <a:xfrm rot="0">
            <a:off x="1028700" y="1606763"/>
            <a:ext cx="16230600" cy="6677660"/>
          </a:xfrm>
          <a:prstGeom prst="rect">
            <a:avLst/>
          </a:prstGeom>
        </p:spPr>
        <p:txBody>
          <a:bodyPr anchor="t" rtlCol="false" tIns="0" lIns="0" bIns="0" rIns="0">
            <a:spAutoFit/>
          </a:bodyPr>
          <a:lstStyle/>
          <a:p>
            <a:pPr algn="ctr">
              <a:lnSpc>
                <a:spcPts val="3360"/>
              </a:lnSpc>
            </a:pPr>
            <a:r>
              <a:rPr lang="en-US" sz="2400">
                <a:solidFill>
                  <a:srgbClr val="000000"/>
                </a:solidFill>
                <a:latin typeface="Canva Sans"/>
                <a:ea typeface="Canva Sans"/>
                <a:cs typeface="Canva Sans"/>
                <a:sym typeface="Canva Sans"/>
              </a:rPr>
              <a:t>Tr</a:t>
            </a:r>
            <a:r>
              <a:rPr lang="en-US" sz="2400">
                <a:solidFill>
                  <a:srgbClr val="000000"/>
                </a:solidFill>
                <a:latin typeface="Canva Sans"/>
                <a:ea typeface="Canva Sans"/>
                <a:cs typeface="Canva Sans"/>
                <a:sym typeface="Canva Sans"/>
              </a:rPr>
              <a:t>ans Lifeline: </a:t>
            </a:r>
          </a:p>
          <a:p>
            <a:pPr algn="ctr">
              <a:lnSpc>
                <a:spcPts val="3360"/>
              </a:lnSpc>
            </a:pPr>
            <a:r>
              <a:rPr lang="en-US" sz="2400">
                <a:solidFill>
                  <a:srgbClr val="000000"/>
                </a:solidFill>
                <a:latin typeface="Canva Sans"/>
                <a:ea typeface="Canva Sans"/>
                <a:cs typeface="Canva Sans"/>
                <a:sym typeface="Canva Sans"/>
              </a:rPr>
              <a:t>Call 1-877-330-6366 </a:t>
            </a:r>
          </a:p>
          <a:p>
            <a:pPr algn="ctr">
              <a:lnSpc>
                <a:spcPts val="3360"/>
              </a:lnSpc>
            </a:pPr>
          </a:p>
          <a:p>
            <a:pPr algn="ctr">
              <a:lnSpc>
                <a:spcPts val="3360"/>
              </a:lnSpc>
            </a:pPr>
            <a:r>
              <a:rPr lang="en-US" sz="2400">
                <a:solidFill>
                  <a:srgbClr val="000000"/>
                </a:solidFill>
                <a:latin typeface="Canva Sans"/>
                <a:ea typeface="Canva Sans"/>
                <a:cs typeface="Canva Sans"/>
                <a:sym typeface="Canva Sans"/>
              </a:rPr>
              <a:t>LGBT Youth Line: </a:t>
            </a:r>
          </a:p>
          <a:p>
            <a:pPr algn="ctr">
              <a:lnSpc>
                <a:spcPts val="3360"/>
              </a:lnSpc>
            </a:pPr>
            <a:r>
              <a:rPr lang="en-US" sz="2400">
                <a:solidFill>
                  <a:srgbClr val="000000"/>
                </a:solidFill>
                <a:latin typeface="Canva Sans"/>
                <a:ea typeface="Canva Sans"/>
                <a:cs typeface="Canva Sans"/>
                <a:sym typeface="Canva Sans"/>
              </a:rPr>
              <a:t>Call 1-800-268-9688 or text 647-694-4275 for youth up to age 29.</a:t>
            </a:r>
          </a:p>
          <a:p>
            <a:pPr algn="ctr">
              <a:lnSpc>
                <a:spcPts val="3360"/>
              </a:lnSpc>
            </a:pPr>
          </a:p>
          <a:p>
            <a:pPr algn="ctr">
              <a:lnSpc>
                <a:spcPts val="3360"/>
              </a:lnSpc>
            </a:pPr>
            <a:r>
              <a:rPr lang="en-US" sz="2400">
                <a:solidFill>
                  <a:srgbClr val="000000"/>
                </a:solidFill>
                <a:latin typeface="Canva Sans"/>
                <a:ea typeface="Canva Sans"/>
                <a:cs typeface="Canva Sans"/>
                <a:sym typeface="Canva Sans"/>
              </a:rPr>
              <a:t>Kids Help Phone: </a:t>
            </a:r>
          </a:p>
          <a:p>
            <a:pPr algn="ctr">
              <a:lnSpc>
                <a:spcPts val="3360"/>
              </a:lnSpc>
            </a:pPr>
            <a:r>
              <a:rPr lang="en-US" sz="2400">
                <a:solidFill>
                  <a:srgbClr val="000000"/>
                </a:solidFill>
                <a:latin typeface="Canva Sans"/>
                <a:ea typeface="Canva Sans"/>
                <a:cs typeface="Canva Sans"/>
                <a:sym typeface="Canva Sans"/>
              </a:rPr>
              <a:t>Use the online chat at kidshelpphone.ca</a:t>
            </a:r>
          </a:p>
          <a:p>
            <a:pPr algn="ctr">
              <a:lnSpc>
                <a:spcPts val="3360"/>
              </a:lnSpc>
            </a:pPr>
            <a:r>
              <a:rPr lang="en-US" sz="2400">
                <a:solidFill>
                  <a:srgbClr val="000000"/>
                </a:solidFill>
                <a:latin typeface="Canva Sans"/>
                <a:ea typeface="Canva Sans"/>
                <a:cs typeface="Canva Sans"/>
                <a:sym typeface="Canva Sans"/>
              </a:rPr>
              <a:t>call 1-800-668-6868 or text CONNECT to 686868</a:t>
            </a:r>
          </a:p>
          <a:p>
            <a:pPr algn="ctr">
              <a:lnSpc>
                <a:spcPts val="3360"/>
              </a:lnSpc>
            </a:pPr>
          </a:p>
          <a:p>
            <a:pPr algn="ctr">
              <a:lnSpc>
                <a:spcPts val="4200"/>
              </a:lnSpc>
            </a:pPr>
            <a:r>
              <a:rPr lang="en-US" b="true" sz="3000">
                <a:solidFill>
                  <a:srgbClr val="000000"/>
                </a:solidFill>
                <a:latin typeface="Canva Sans Bold"/>
                <a:ea typeface="Canva Sans Bold"/>
                <a:cs typeface="Canva Sans Bold"/>
                <a:sym typeface="Canva Sans Bold"/>
              </a:rPr>
              <a:t>Isumajunnattiarniq App</a:t>
            </a:r>
          </a:p>
          <a:p>
            <a:pPr algn="l">
              <a:lnSpc>
                <a:spcPts val="3920"/>
              </a:lnSpc>
            </a:pPr>
          </a:p>
          <a:p>
            <a:pPr algn="ctr">
              <a:lnSpc>
                <a:spcPts val="3920"/>
              </a:lnSpc>
            </a:pPr>
          </a:p>
          <a:p>
            <a:pPr algn="ctr">
              <a:lnSpc>
                <a:spcPts val="3920"/>
              </a:lnSpc>
            </a:pPr>
          </a:p>
          <a:p>
            <a:pPr algn="ctr">
              <a:lnSpc>
                <a:spcPts val="3920"/>
              </a:lnSpc>
            </a:pPr>
          </a:p>
        </p:txBody>
      </p:sp>
      <p:grpSp>
        <p:nvGrpSpPr>
          <p:cNvPr name="Group 5" id="5"/>
          <p:cNvGrpSpPr/>
          <p:nvPr/>
        </p:nvGrpSpPr>
        <p:grpSpPr>
          <a:xfrm rot="0">
            <a:off x="6523106" y="6838466"/>
            <a:ext cx="4777070" cy="2663314"/>
            <a:chOff x="0" y="0"/>
            <a:chExt cx="6369427" cy="3551085"/>
          </a:xfrm>
        </p:grpSpPr>
        <p:sp>
          <p:nvSpPr>
            <p:cNvPr name="Freeform 6" id="6"/>
            <p:cNvSpPr/>
            <p:nvPr/>
          </p:nvSpPr>
          <p:spPr>
            <a:xfrm flipH="false" flipV="false" rot="0">
              <a:off x="3636706" y="3016049"/>
              <a:ext cx="2161528" cy="498331"/>
            </a:xfrm>
            <a:custGeom>
              <a:avLst/>
              <a:gdLst/>
              <a:ahLst/>
              <a:cxnLst/>
              <a:rect r="r" b="b" t="t" l="l"/>
              <a:pathLst>
                <a:path h="498331" w="2161528">
                  <a:moveTo>
                    <a:pt x="0" y="0"/>
                  </a:moveTo>
                  <a:lnTo>
                    <a:pt x="2161528" y="0"/>
                  </a:lnTo>
                  <a:lnTo>
                    <a:pt x="2161528" y="498331"/>
                  </a:lnTo>
                  <a:lnTo>
                    <a:pt x="0" y="498331"/>
                  </a:lnTo>
                  <a:lnTo>
                    <a:pt x="0" y="0"/>
                  </a:lnTo>
                  <a:close/>
                </a:path>
              </a:pathLst>
            </a:custGeom>
            <a:blipFill>
              <a:blip r:embed="rId3"/>
              <a:stretch>
                <a:fillRect l="-134716" t="-684366" r="-10203" b="-78208"/>
              </a:stretch>
            </a:blipFill>
          </p:spPr>
        </p:sp>
        <p:sp>
          <p:nvSpPr>
            <p:cNvPr name="Freeform 7" id="7"/>
            <p:cNvSpPr/>
            <p:nvPr/>
          </p:nvSpPr>
          <p:spPr>
            <a:xfrm flipH="false" flipV="false" rot="0">
              <a:off x="673835" y="3016049"/>
              <a:ext cx="1858161" cy="535036"/>
            </a:xfrm>
            <a:custGeom>
              <a:avLst/>
              <a:gdLst/>
              <a:ahLst/>
              <a:cxnLst/>
              <a:rect r="r" b="b" t="t" l="l"/>
              <a:pathLst>
                <a:path h="535036" w="1858161">
                  <a:moveTo>
                    <a:pt x="0" y="0"/>
                  </a:moveTo>
                  <a:lnTo>
                    <a:pt x="1858161" y="0"/>
                  </a:lnTo>
                  <a:lnTo>
                    <a:pt x="1858161" y="535036"/>
                  </a:lnTo>
                  <a:lnTo>
                    <a:pt x="0" y="535036"/>
                  </a:lnTo>
                  <a:lnTo>
                    <a:pt x="0" y="0"/>
                  </a:lnTo>
                  <a:close/>
                </a:path>
              </a:pathLst>
            </a:custGeom>
            <a:blipFill>
              <a:blip r:embed="rId3"/>
              <a:stretch>
                <a:fillRect l="-13851" t="-637416" r="-171054" b="-65983"/>
              </a:stretch>
            </a:blipFill>
          </p:spPr>
        </p:sp>
        <p:sp>
          <p:nvSpPr>
            <p:cNvPr name="Freeform 8" id="8"/>
            <p:cNvSpPr/>
            <p:nvPr/>
          </p:nvSpPr>
          <p:spPr>
            <a:xfrm flipH="false" flipV="false" rot="0">
              <a:off x="3058580" y="82901"/>
              <a:ext cx="3310846" cy="2359409"/>
            </a:xfrm>
            <a:custGeom>
              <a:avLst/>
              <a:gdLst/>
              <a:ahLst/>
              <a:cxnLst/>
              <a:rect r="r" b="b" t="t" l="l"/>
              <a:pathLst>
                <a:path h="2359409" w="3310846">
                  <a:moveTo>
                    <a:pt x="0" y="0"/>
                  </a:moveTo>
                  <a:lnTo>
                    <a:pt x="3310847" y="0"/>
                  </a:lnTo>
                  <a:lnTo>
                    <a:pt x="3310847" y="2359409"/>
                  </a:lnTo>
                  <a:lnTo>
                    <a:pt x="0" y="2359409"/>
                  </a:lnTo>
                  <a:lnTo>
                    <a:pt x="0" y="0"/>
                  </a:lnTo>
                  <a:close/>
                </a:path>
              </a:pathLst>
            </a:custGeom>
            <a:blipFill>
              <a:blip r:embed="rId4"/>
              <a:stretch>
                <a:fillRect l="-100000" t="-64380" r="0" b="-63647"/>
              </a:stretch>
            </a:blipFill>
          </p:spPr>
        </p:sp>
        <p:sp>
          <p:nvSpPr>
            <p:cNvPr name="Freeform 9" id="9"/>
            <p:cNvSpPr/>
            <p:nvPr/>
          </p:nvSpPr>
          <p:spPr>
            <a:xfrm flipH="false" flipV="false" rot="0">
              <a:off x="0" y="0"/>
              <a:ext cx="3427178" cy="2442310"/>
            </a:xfrm>
            <a:custGeom>
              <a:avLst/>
              <a:gdLst/>
              <a:ahLst/>
              <a:cxnLst/>
              <a:rect r="r" b="b" t="t" l="l"/>
              <a:pathLst>
                <a:path h="2442310" w="3427178">
                  <a:moveTo>
                    <a:pt x="0" y="0"/>
                  </a:moveTo>
                  <a:lnTo>
                    <a:pt x="3427178" y="0"/>
                  </a:lnTo>
                  <a:lnTo>
                    <a:pt x="3427178" y="2442310"/>
                  </a:lnTo>
                  <a:lnTo>
                    <a:pt x="0" y="2442310"/>
                  </a:lnTo>
                  <a:lnTo>
                    <a:pt x="0" y="0"/>
                  </a:lnTo>
                  <a:close/>
                </a:path>
              </a:pathLst>
            </a:custGeom>
            <a:blipFill>
              <a:blip r:embed="rId4"/>
              <a:stretch>
                <a:fillRect l="0" t="-62352" r="-99999" b="-65676"/>
              </a:stretch>
            </a:blipFill>
          </p:spPr>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2366479" y="2513180"/>
            <a:ext cx="13555042"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Visit egale.ca for more free resources, tools, and information </a:t>
            </a:r>
          </a:p>
        </p:txBody>
      </p:sp>
      <p:sp>
        <p:nvSpPr>
          <p:cNvPr name="TextBox 4" id="4"/>
          <p:cNvSpPr txBox="true"/>
          <p:nvPr/>
        </p:nvSpPr>
        <p:spPr>
          <a:xfrm rot="0">
            <a:off x="4598397" y="3669324"/>
            <a:ext cx="8638803" cy="613409"/>
          </a:xfrm>
          <a:prstGeom prst="rect">
            <a:avLst/>
          </a:prstGeom>
        </p:spPr>
        <p:txBody>
          <a:bodyPr anchor="t" rtlCol="false" tIns="0" lIns="0" bIns="0" rIns="0">
            <a:spAutoFit/>
          </a:bodyPr>
          <a:lstStyle/>
          <a:p>
            <a:pPr algn="ctr">
              <a:lnSpc>
                <a:spcPts val="5040"/>
              </a:lnSpc>
              <a:spcBef>
                <a:spcPct val="0"/>
              </a:spcBef>
            </a:pPr>
            <a:r>
              <a:rPr lang="en-US" b="true" sz="3600">
                <a:solidFill>
                  <a:srgbClr val="000000"/>
                </a:solidFill>
                <a:latin typeface="Canva Sans Bold"/>
                <a:ea typeface="Canva Sans Bold"/>
                <a:cs typeface="Canva Sans Bold"/>
                <a:sym typeface="Canva Sans Bold"/>
              </a:rPr>
              <a:t>Visit Inuusiq.com for more information</a:t>
            </a:r>
          </a:p>
        </p:txBody>
      </p:sp>
      <p:sp>
        <p:nvSpPr>
          <p:cNvPr name="Freeform 5" id="5"/>
          <p:cNvSpPr/>
          <p:nvPr/>
        </p:nvSpPr>
        <p:spPr>
          <a:xfrm flipH="false" flipV="false" rot="0">
            <a:off x="7037564" y="4891698"/>
            <a:ext cx="3760469" cy="3677840"/>
          </a:xfrm>
          <a:custGeom>
            <a:avLst/>
            <a:gdLst/>
            <a:ahLst/>
            <a:cxnLst/>
            <a:rect r="r" b="b" t="t" l="l"/>
            <a:pathLst>
              <a:path h="3677840" w="3760469">
                <a:moveTo>
                  <a:pt x="0" y="0"/>
                </a:moveTo>
                <a:lnTo>
                  <a:pt x="3760468" y="0"/>
                </a:lnTo>
                <a:lnTo>
                  <a:pt x="3760468" y="3677840"/>
                </a:lnTo>
                <a:lnTo>
                  <a:pt x="0" y="367784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5556461" y="4652327"/>
            <a:ext cx="7175078"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Thank you! Nakurmiik!</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pic>
        <p:nvPicPr>
          <p:cNvPr name="Picture 3" id="3">
            <a:hlinkClick action="ppaction://media"/>
          </p:cNvPr>
          <p:cNvPicPr>
            <a:picLocks noChangeAspect="true"/>
          </p:cNvPicPr>
          <p:nvPr>
            <a:videoFile r:link="rId4"/>
            <p:extLst>
              <p:ext uri="{DAA4B4D4-6D71-4841-9C94-3DE7FCFB9230}">
                <p14:media xmlns:p14="http://schemas.microsoft.com/office/powerpoint/2010/main" r:embed="rId5"/>
              </p:ext>
            </p:extLst>
          </p:nvPr>
        </p:nvPicPr>
        <p:blipFill>
          <a:blip r:embed="rId3"/>
          <a:srcRect l="0" t="0" r="0" b="0"/>
          <a:stretch>
            <a:fillRect/>
          </a:stretch>
        </p:blipFill>
        <p:spPr>
          <a:xfrm flipH="false" flipV="false" rot="0">
            <a:off x="1828800" y="1028700"/>
            <a:ext cx="14630400" cy="8229600"/>
          </a:xfrm>
          <a:prstGeom prst="rect">
            <a:avLst/>
          </a:prstGeom>
        </p:spPr>
      </p:pic>
    </p:spTree>
  </p:cSld>
  <p:clrMapOvr>
    <a:masterClrMapping/>
  </p:clrMapOvr>
  <p:timing>
    <p:tnLst>
      <p:par>
        <p:cTn dur="indefinite" restart="never" nodeType="tmRoot">
          <p:childTnLst>
            <p:video>
              <p:cMediaNode vol="100000">
                <p:cTn fill="hold" display="false">
                  <p:stCondLst>
                    <p:cond delay="indefinite"/>
                  </p:stCondLst>
                </p:cTn>
                <p:tgtEl>
                  <p:spTgt spid="3"/>
                </p:tgtEl>
              </p:cMediaNode>
            </p:video>
          </p:childTnLst>
        </p:cTn>
      </p:par>
    </p:tnLst>
  </p:timing>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6766768" y="2109317"/>
            <a:ext cx="4754463" cy="887095"/>
          </a:xfrm>
          <a:prstGeom prst="rect">
            <a:avLst/>
          </a:prstGeom>
        </p:spPr>
        <p:txBody>
          <a:bodyPr anchor="t" rtlCol="false" tIns="0" lIns="0" bIns="0" rIns="0">
            <a:spAutoFit/>
          </a:bodyPr>
          <a:lstStyle/>
          <a:p>
            <a:pPr algn="ctr">
              <a:lnSpc>
                <a:spcPts val="7279"/>
              </a:lnSpc>
            </a:pPr>
            <a:r>
              <a:rPr lang="en-US" b="true" sz="5199">
                <a:solidFill>
                  <a:srgbClr val="000000"/>
                </a:solidFill>
                <a:latin typeface="Canva Sans Bold"/>
                <a:ea typeface="Canva Sans Bold"/>
                <a:cs typeface="Canva Sans Bold"/>
                <a:sym typeface="Canva Sans Bold"/>
              </a:rPr>
              <a:t>Accountability</a:t>
            </a:r>
          </a:p>
        </p:txBody>
      </p:sp>
      <p:sp>
        <p:nvSpPr>
          <p:cNvPr name="TextBox 4" id="4"/>
          <p:cNvSpPr txBox="true"/>
          <p:nvPr/>
        </p:nvSpPr>
        <p:spPr>
          <a:xfrm rot="0">
            <a:off x="2441891" y="3413126"/>
            <a:ext cx="14817409" cy="3580765"/>
          </a:xfrm>
          <a:prstGeom prst="rect">
            <a:avLst/>
          </a:prstGeom>
        </p:spPr>
        <p:txBody>
          <a:bodyPr anchor="t" rtlCol="false" tIns="0" lIns="0" bIns="0" rIns="0">
            <a:spAutoFit/>
          </a:bodyPr>
          <a:lstStyle/>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Wh</a:t>
            </a:r>
            <a:r>
              <a:rPr lang="en-US" sz="3399">
                <a:solidFill>
                  <a:srgbClr val="000000"/>
                </a:solidFill>
                <a:latin typeface="Canva Sans"/>
                <a:ea typeface="Canva Sans"/>
                <a:cs typeface="Canva Sans"/>
                <a:sym typeface="Canva Sans"/>
              </a:rPr>
              <a:t>at stood out to you in this video?</a:t>
            </a:r>
          </a:p>
          <a:p>
            <a:pPr algn="just">
              <a:lnSpc>
                <a:spcPts val="4759"/>
              </a:lnSpc>
            </a:pPr>
          </a:p>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 What type of language was used in this video?</a:t>
            </a:r>
          </a:p>
          <a:p>
            <a:pPr algn="just">
              <a:lnSpc>
                <a:spcPts val="4759"/>
              </a:lnSpc>
            </a:pPr>
          </a:p>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Did you have moments where you were uncomfortable or surprised?  </a:t>
            </a:r>
          </a:p>
        </p:txBody>
      </p:sp>
      <p:sp>
        <p:nvSpPr>
          <p:cNvPr name="Freeform 5" id="5"/>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1028700" y="2054256"/>
            <a:ext cx="16230600" cy="688974"/>
          </a:xfrm>
          <a:prstGeom prst="rect">
            <a:avLst/>
          </a:prstGeom>
        </p:spPr>
        <p:txBody>
          <a:bodyPr anchor="t" rtlCol="false" tIns="0" lIns="0" bIns="0" rIns="0">
            <a:spAutoFit/>
          </a:bodyPr>
          <a:lstStyle/>
          <a:p>
            <a:pPr algn="ctr">
              <a:lnSpc>
                <a:spcPts val="5600"/>
              </a:lnSpc>
            </a:pPr>
            <a:r>
              <a:rPr lang="en-US" sz="4000" b="true">
                <a:solidFill>
                  <a:srgbClr val="000000"/>
                </a:solidFill>
                <a:latin typeface="Canva Sans Bold"/>
                <a:ea typeface="Canva Sans Bold"/>
                <a:cs typeface="Canva Sans Bold"/>
                <a:sym typeface="Canva Sans Bold"/>
              </a:rPr>
              <a:t>Themes that will appear during this discussion  </a:t>
            </a:r>
          </a:p>
        </p:txBody>
      </p:sp>
      <p:grpSp>
        <p:nvGrpSpPr>
          <p:cNvPr name="Group 4" id="4"/>
          <p:cNvGrpSpPr/>
          <p:nvPr/>
        </p:nvGrpSpPr>
        <p:grpSpPr>
          <a:xfrm rot="0">
            <a:off x="3906958" y="3986530"/>
            <a:ext cx="9866499" cy="2313940"/>
            <a:chOff x="0" y="0"/>
            <a:chExt cx="13155332" cy="3085253"/>
          </a:xfrm>
        </p:grpSpPr>
        <p:sp>
          <p:nvSpPr>
            <p:cNvPr name="TextBox 5" id="5"/>
            <p:cNvSpPr txBox="true"/>
            <p:nvPr/>
          </p:nvSpPr>
          <p:spPr>
            <a:xfrm rot="0">
              <a:off x="0" y="-66675"/>
              <a:ext cx="5733554" cy="3151928"/>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Homophobia</a:t>
              </a:r>
            </a:p>
            <a:p>
              <a:pPr algn="l">
                <a:lnSpc>
                  <a:spcPts val="4759"/>
                </a:lnSpc>
              </a:pP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Micro-aggression</a:t>
              </a:r>
            </a:p>
            <a:p>
              <a:pPr algn="l">
                <a:lnSpc>
                  <a:spcPts val="4759"/>
                </a:lnSpc>
              </a:pPr>
            </a:p>
          </p:txBody>
        </p:sp>
        <p:sp>
          <p:nvSpPr>
            <p:cNvPr name="TextBox 6" id="6"/>
            <p:cNvSpPr txBox="true"/>
            <p:nvPr/>
          </p:nvSpPr>
          <p:spPr>
            <a:xfrm rot="0">
              <a:off x="8357014" y="-66675"/>
              <a:ext cx="4798318" cy="3151928"/>
            </a:xfrm>
            <a:prstGeom prst="rect">
              <a:avLst/>
            </a:prstGeom>
          </p:spPr>
          <p:txBody>
            <a:bodyPr anchor="t" rtlCol="false" tIns="0" lIns="0" bIns="0" rIns="0">
              <a:spAutoFit/>
            </a:bodyPr>
            <a:lstStyle/>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Name calling</a:t>
              </a:r>
            </a:p>
            <a:p>
              <a:pPr algn="l">
                <a:lnSpc>
                  <a:spcPts val="4759"/>
                </a:lnSpc>
              </a:pPr>
            </a:p>
            <a:p>
              <a:pPr algn="l" marL="734059" indent="-367030" lvl="1">
                <a:lnSpc>
                  <a:spcPts val="4759"/>
                </a:lnSpc>
                <a:buFont typeface="Arial"/>
                <a:buChar char="•"/>
              </a:pPr>
              <a:r>
                <a:rPr lang="en-US" sz="3399">
                  <a:solidFill>
                    <a:srgbClr val="000000"/>
                  </a:solidFill>
                  <a:latin typeface="Canva Sans"/>
                  <a:ea typeface="Canva Sans"/>
                  <a:cs typeface="Canva Sans"/>
                  <a:sym typeface="Canva Sans"/>
                </a:rPr>
                <a:t>Pee</a:t>
              </a:r>
              <a:r>
                <a:rPr lang="en-US" sz="3399">
                  <a:solidFill>
                    <a:srgbClr val="000000"/>
                  </a:solidFill>
                  <a:latin typeface="Canva Sans"/>
                  <a:ea typeface="Canva Sans"/>
                  <a:cs typeface="Canva Sans"/>
                  <a:sym typeface="Canva Sans"/>
                </a:rPr>
                <a:t>r pressure</a:t>
              </a:r>
            </a:p>
            <a:p>
              <a:pPr algn="l">
                <a:lnSpc>
                  <a:spcPts val="4759"/>
                </a:lnSpc>
              </a:pPr>
            </a:p>
          </p:txBody>
        </p:sp>
      </p:grpSp>
      <p:sp>
        <p:nvSpPr>
          <p:cNvPr name="Freeform 7" id="7"/>
          <p:cNvSpPr/>
          <p:nvPr/>
        </p:nvSpPr>
        <p:spPr>
          <a:xfrm flipH="true" flipV="true" rot="0">
            <a:off x="12780116" y="4779116"/>
            <a:ext cx="4479184" cy="4479184"/>
          </a:xfrm>
          <a:custGeom>
            <a:avLst/>
            <a:gdLst/>
            <a:ahLst/>
            <a:cxnLst/>
            <a:rect r="r" b="b" t="t" l="l"/>
            <a:pathLst>
              <a:path h="4479184" w="4479184">
                <a:moveTo>
                  <a:pt x="4479184" y="4479184"/>
                </a:moveTo>
                <a:lnTo>
                  <a:pt x="0" y="4479184"/>
                </a:lnTo>
                <a:lnTo>
                  <a:pt x="0" y="0"/>
                </a:lnTo>
                <a:lnTo>
                  <a:pt x="4479184" y="0"/>
                </a:lnTo>
                <a:lnTo>
                  <a:pt x="4479184" y="4479184"/>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6193485" y="2381197"/>
            <a:ext cx="4754463" cy="887095"/>
          </a:xfrm>
          <a:prstGeom prst="rect">
            <a:avLst/>
          </a:prstGeom>
        </p:spPr>
        <p:txBody>
          <a:bodyPr anchor="t" rtlCol="false" tIns="0" lIns="0" bIns="0" rIns="0">
            <a:spAutoFit/>
          </a:bodyPr>
          <a:lstStyle/>
          <a:p>
            <a:pPr algn="ctr">
              <a:lnSpc>
                <a:spcPts val="7279"/>
              </a:lnSpc>
            </a:pPr>
            <a:r>
              <a:rPr lang="en-US" b="true" sz="5199">
                <a:solidFill>
                  <a:srgbClr val="000000"/>
                </a:solidFill>
                <a:latin typeface="Canva Sans Bold"/>
                <a:ea typeface="Canva Sans Bold"/>
                <a:cs typeface="Canva Sans Bold"/>
                <a:sym typeface="Canva Sans Bold"/>
              </a:rPr>
              <a:t>Accountability</a:t>
            </a:r>
          </a:p>
        </p:txBody>
      </p:sp>
      <p:sp>
        <p:nvSpPr>
          <p:cNvPr name="TextBox 4" id="4"/>
          <p:cNvSpPr txBox="true"/>
          <p:nvPr/>
        </p:nvSpPr>
        <p:spPr>
          <a:xfrm rot="0">
            <a:off x="2057400" y="4327419"/>
            <a:ext cx="15201900" cy="1180465"/>
          </a:xfrm>
          <a:prstGeom prst="rect">
            <a:avLst/>
          </a:prstGeom>
        </p:spPr>
        <p:txBody>
          <a:bodyPr anchor="t" rtlCol="false" tIns="0" lIns="0" bIns="0" rIns="0">
            <a:spAutoFit/>
          </a:bodyPr>
          <a:lstStyle/>
          <a:p>
            <a:pPr algn="just" marL="734059" indent="-367030" lvl="1">
              <a:lnSpc>
                <a:spcPts val="4759"/>
              </a:lnSpc>
              <a:buFont typeface="Arial"/>
              <a:buChar char="•"/>
            </a:pPr>
            <a:r>
              <a:rPr lang="en-US" sz="3399">
                <a:solidFill>
                  <a:srgbClr val="000000"/>
                </a:solidFill>
                <a:latin typeface="Canva Sans"/>
                <a:ea typeface="Canva Sans"/>
                <a:cs typeface="Canva Sans"/>
                <a:sym typeface="Canva Sans"/>
              </a:rPr>
              <a:t>Why do you think such (homophobic) jokes are common?</a:t>
            </a:r>
          </a:p>
          <a:p>
            <a:pPr algn="just">
              <a:lnSpc>
                <a:spcPts val="4759"/>
              </a:lnSpc>
            </a:pPr>
          </a:p>
        </p:txBody>
      </p:sp>
      <p:sp>
        <p:nvSpPr>
          <p:cNvPr name="Freeform 5" id="5"/>
          <p:cNvSpPr/>
          <p:nvPr/>
        </p:nvSpPr>
        <p:spPr>
          <a:xfrm flipH="true" flipV="false" rot="0">
            <a:off x="12780116" y="1028700"/>
            <a:ext cx="4479184" cy="4479184"/>
          </a:xfrm>
          <a:custGeom>
            <a:avLst/>
            <a:gdLst/>
            <a:ahLst/>
            <a:cxnLst/>
            <a:rect r="r" b="b" t="t" l="l"/>
            <a:pathLst>
              <a:path h="4479184" w="4479184">
                <a:moveTo>
                  <a:pt x="4479184" y="0"/>
                </a:moveTo>
                <a:lnTo>
                  <a:pt x="0" y="0"/>
                </a:lnTo>
                <a:lnTo>
                  <a:pt x="0" y="4479184"/>
                </a:lnTo>
                <a:lnTo>
                  <a:pt x="4479184" y="4479184"/>
                </a:lnTo>
                <a:lnTo>
                  <a:pt x="4479184"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Freeform 3" id="3"/>
          <p:cNvSpPr/>
          <p:nvPr/>
        </p:nvSpPr>
        <p:spPr>
          <a:xfrm flipH="false" flipV="false" rot="0">
            <a:off x="5788111" y="2607942"/>
            <a:ext cx="6711778" cy="5515861"/>
          </a:xfrm>
          <a:custGeom>
            <a:avLst/>
            <a:gdLst/>
            <a:ahLst/>
            <a:cxnLst/>
            <a:rect r="r" b="b" t="t" l="l"/>
            <a:pathLst>
              <a:path h="5515861" w="6711778">
                <a:moveTo>
                  <a:pt x="0" y="0"/>
                </a:moveTo>
                <a:lnTo>
                  <a:pt x="6711778" y="0"/>
                </a:lnTo>
                <a:lnTo>
                  <a:pt x="6711778" y="5515861"/>
                </a:lnTo>
                <a:lnTo>
                  <a:pt x="0" y="551586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8888" r="0" b="-38888"/>
            </a:stretch>
          </a:blipFill>
        </p:spPr>
      </p:sp>
      <p:sp>
        <p:nvSpPr>
          <p:cNvPr name="TextBox 3" id="3"/>
          <p:cNvSpPr txBox="true"/>
          <p:nvPr/>
        </p:nvSpPr>
        <p:spPr>
          <a:xfrm rot="0">
            <a:off x="6605699" y="1980341"/>
            <a:ext cx="5076602" cy="887095"/>
          </a:xfrm>
          <a:prstGeom prst="rect">
            <a:avLst/>
          </a:prstGeom>
        </p:spPr>
        <p:txBody>
          <a:bodyPr anchor="t" rtlCol="false" tIns="0" lIns="0" bIns="0" rIns="0">
            <a:spAutoFit/>
          </a:bodyPr>
          <a:lstStyle/>
          <a:p>
            <a:pPr algn="ctr">
              <a:lnSpc>
                <a:spcPts val="7279"/>
              </a:lnSpc>
            </a:pPr>
            <a:r>
              <a:rPr lang="en-US" sz="5199" b="true">
                <a:solidFill>
                  <a:srgbClr val="000000"/>
                </a:solidFill>
                <a:latin typeface="Canva Sans Bold"/>
                <a:ea typeface="Canva Sans Bold"/>
                <a:cs typeface="Canva Sans Bold"/>
                <a:sym typeface="Canva Sans Bold"/>
              </a:rPr>
              <a:t>History of Pride</a:t>
            </a:r>
          </a:p>
        </p:txBody>
      </p:sp>
      <p:sp>
        <p:nvSpPr>
          <p:cNvPr name="TextBox 4" id="4"/>
          <p:cNvSpPr txBox="true"/>
          <p:nvPr/>
        </p:nvSpPr>
        <p:spPr>
          <a:xfrm rot="0">
            <a:off x="1028700" y="3253095"/>
            <a:ext cx="16230600" cy="580390"/>
          </a:xfrm>
          <a:prstGeom prst="rect">
            <a:avLst/>
          </a:prstGeom>
        </p:spPr>
        <p:txBody>
          <a:bodyPr anchor="t" rtlCol="false" tIns="0" lIns="0" bIns="0" rIns="0">
            <a:spAutoFit/>
          </a:bodyPr>
          <a:lstStyle/>
          <a:p>
            <a:pPr algn="ctr">
              <a:lnSpc>
                <a:spcPts val="4759"/>
              </a:lnSpc>
            </a:pPr>
            <a:r>
              <a:rPr lang="en-US" sz="3399">
                <a:solidFill>
                  <a:srgbClr val="000000"/>
                </a:solidFill>
                <a:latin typeface="Canva Sans"/>
                <a:ea typeface="Canva Sans"/>
                <a:cs typeface="Canva Sans"/>
                <a:sym typeface="Canva Sans"/>
              </a:rPr>
              <a:t> https://www.youtube.com/watch?v=Q1D65SxzojI</a:t>
            </a:r>
          </a:p>
        </p:txBody>
      </p:sp>
      <p:pic>
        <p:nvPicPr>
          <p:cNvPr name="Picture 5" id="5"/>
          <p:cNvPicPr>
            <a:picLocks noChangeAspect="true"/>
          </p:cNvPicPr>
          <p:nvPr>
            <a:videoFile r:link="rId4"/>
          </p:nvPr>
        </p:nvPicPr>
        <p:blipFill>
          <a:blip r:embed="rId3"/>
          <a:stretch>
            <a:fillRect/>
          </a:stretch>
        </p:blipFill>
        <p:spPr>
          <a:xfrm rot="0">
            <a:off x="5103242" y="4285820"/>
            <a:ext cx="8081515" cy="4542304"/>
          </a:xfrm>
          <a:prstGeom prst="rect">
            <a:avLst/>
          </a:prstGeom>
        </p:spPr>
      </p:pic>
      <p:sp>
        <p:nvSpPr>
          <p:cNvPr name="Freeform 6" id="6"/>
          <p:cNvSpPr/>
          <p:nvPr/>
        </p:nvSpPr>
        <p:spPr>
          <a:xfrm flipH="false" flipV="false" rot="0">
            <a:off x="1028700" y="1028700"/>
            <a:ext cx="4479184" cy="4479184"/>
          </a:xfrm>
          <a:custGeom>
            <a:avLst/>
            <a:gdLst/>
            <a:ahLst/>
            <a:cxnLst/>
            <a:rect r="r" b="b" t="t" l="l"/>
            <a:pathLst>
              <a:path h="4479184" w="4479184">
                <a:moveTo>
                  <a:pt x="0" y="0"/>
                </a:moveTo>
                <a:lnTo>
                  <a:pt x="4479184" y="0"/>
                </a:lnTo>
                <a:lnTo>
                  <a:pt x="4479184" y="4479184"/>
                </a:lnTo>
                <a:lnTo>
                  <a:pt x="0" y="447918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DAHHxrlNF_U</dc:identifier>
  <dcterms:modified xsi:type="dcterms:W3CDTF">2011-08-01T06:04:30Z</dcterms:modified>
  <cp:revision>1</cp:revision>
  <dc:title>uvangaujunga presentation</dc:title>
</cp:coreProperties>
</file>